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1" r:id="rId1"/>
  </p:sldMasterIdLst>
  <p:sldIdLst>
    <p:sldId id="256" r:id="rId2"/>
    <p:sldId id="283" r:id="rId3"/>
    <p:sldId id="284" r:id="rId4"/>
    <p:sldId id="285" r:id="rId5"/>
    <p:sldId id="257" r:id="rId6"/>
    <p:sldId id="258" r:id="rId7"/>
    <p:sldId id="293" r:id="rId8"/>
    <p:sldId id="295" r:id="rId9"/>
    <p:sldId id="264" r:id="rId10"/>
    <p:sldId id="263" r:id="rId11"/>
    <p:sldId id="265" r:id="rId12"/>
    <p:sldId id="259" r:id="rId13"/>
    <p:sldId id="260" r:id="rId14"/>
    <p:sldId id="286" r:id="rId15"/>
    <p:sldId id="261" r:id="rId16"/>
    <p:sldId id="262" r:id="rId17"/>
    <p:sldId id="287" r:id="rId18"/>
    <p:sldId id="296" r:id="rId19"/>
    <p:sldId id="268" r:id="rId20"/>
    <p:sldId id="288" r:id="rId21"/>
    <p:sldId id="297" r:id="rId22"/>
    <p:sldId id="266" r:id="rId23"/>
    <p:sldId id="267" r:id="rId24"/>
    <p:sldId id="270" r:id="rId25"/>
    <p:sldId id="298" r:id="rId26"/>
    <p:sldId id="274" r:id="rId2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60"/>
  </p:normalViewPr>
  <p:slideViewPr>
    <p:cSldViewPr snapToGrid="0">
      <p:cViewPr varScale="1">
        <p:scale>
          <a:sx n="115" d="100"/>
          <a:sy n="115" d="100"/>
        </p:scale>
        <p:origin x="1530"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A8D099A-2D27-47D6-B86D-1AD82AB8A805}" type="doc">
      <dgm:prSet loTypeId="urn:microsoft.com/office/officeart/2005/8/layout/hProcess9" loCatId="process" qsTypeId="urn:microsoft.com/office/officeart/2005/8/quickstyle/simple1" qsCatId="simple" csTypeId="urn:microsoft.com/office/officeart/2005/8/colors/colorful1" csCatId="colorful"/>
      <dgm:spPr/>
      <dgm:t>
        <a:bodyPr/>
        <a:lstStyle/>
        <a:p>
          <a:endParaRPr lang="fr-FR"/>
        </a:p>
      </dgm:t>
    </dgm:pt>
    <dgm:pt modelId="{DD3C4E90-072E-4EA7-B165-2BA0648F90C6}">
      <dgm:prSet/>
      <dgm:spPr/>
      <dgm:t>
        <a:bodyPr/>
        <a:lstStyle/>
        <a:p>
          <a:r>
            <a:rPr lang="fr-FR"/>
            <a:t>Les déchets ménagers sont classés dans 3 catégories bien distinctes :</a:t>
          </a:r>
        </a:p>
      </dgm:t>
    </dgm:pt>
    <dgm:pt modelId="{3D8F8E40-003F-4DD9-9ACA-8F54E8AB9C17}" type="parTrans" cxnId="{76BD9153-E713-4362-A2FE-2CF3BDF349A9}">
      <dgm:prSet/>
      <dgm:spPr/>
      <dgm:t>
        <a:bodyPr/>
        <a:lstStyle/>
        <a:p>
          <a:endParaRPr lang="fr-FR"/>
        </a:p>
      </dgm:t>
    </dgm:pt>
    <dgm:pt modelId="{B93D3404-1BAD-44FB-AA59-C8FF91070428}" type="sibTrans" cxnId="{76BD9153-E713-4362-A2FE-2CF3BDF349A9}">
      <dgm:prSet/>
      <dgm:spPr/>
      <dgm:t>
        <a:bodyPr/>
        <a:lstStyle/>
        <a:p>
          <a:endParaRPr lang="fr-FR"/>
        </a:p>
      </dgm:t>
    </dgm:pt>
    <dgm:pt modelId="{80513BDF-B5B2-41C4-A796-2E4917153A72}">
      <dgm:prSet/>
      <dgm:spPr/>
      <dgm:t>
        <a:bodyPr/>
        <a:lstStyle/>
        <a:p>
          <a:r>
            <a:rPr lang="fr-FR"/>
            <a:t>les ordures ménagères, telles que les restes alimentaires</a:t>
          </a:r>
        </a:p>
      </dgm:t>
    </dgm:pt>
    <dgm:pt modelId="{EC3D3399-6CFE-4B72-B9DC-D3E360A28F2D}" type="parTrans" cxnId="{133F925F-E030-4343-9583-A56F072AD293}">
      <dgm:prSet/>
      <dgm:spPr/>
      <dgm:t>
        <a:bodyPr/>
        <a:lstStyle/>
        <a:p>
          <a:endParaRPr lang="fr-FR"/>
        </a:p>
      </dgm:t>
    </dgm:pt>
    <dgm:pt modelId="{33BE880B-E21B-4200-B805-A4101A6B15AD}" type="sibTrans" cxnId="{133F925F-E030-4343-9583-A56F072AD293}">
      <dgm:prSet/>
      <dgm:spPr/>
      <dgm:t>
        <a:bodyPr/>
        <a:lstStyle/>
        <a:p>
          <a:endParaRPr lang="fr-FR"/>
        </a:p>
      </dgm:t>
    </dgm:pt>
    <dgm:pt modelId="{4F4A2E79-4B5C-4B7F-9C4F-24D3FC3B6404}">
      <dgm:prSet/>
      <dgm:spPr/>
      <dgm:t>
        <a:bodyPr/>
        <a:lstStyle/>
        <a:p>
          <a:r>
            <a:rPr lang="fr-FR"/>
            <a:t>les déchets recyclables secs qui comprennent les journaux, papiers, cartons, magazines, verre…</a:t>
          </a:r>
        </a:p>
      </dgm:t>
    </dgm:pt>
    <dgm:pt modelId="{087F3838-0813-47D7-AF30-9B70F05F1FB2}" type="parTrans" cxnId="{11CA204E-E5FF-4F4A-BB72-1CE3266B380D}">
      <dgm:prSet/>
      <dgm:spPr/>
      <dgm:t>
        <a:bodyPr/>
        <a:lstStyle/>
        <a:p>
          <a:endParaRPr lang="fr-FR"/>
        </a:p>
      </dgm:t>
    </dgm:pt>
    <dgm:pt modelId="{C7623FE6-654E-4B5C-A290-71F2AA594DF0}" type="sibTrans" cxnId="{11CA204E-E5FF-4F4A-BB72-1CE3266B380D}">
      <dgm:prSet/>
      <dgm:spPr/>
      <dgm:t>
        <a:bodyPr/>
        <a:lstStyle/>
        <a:p>
          <a:endParaRPr lang="fr-FR"/>
        </a:p>
      </dgm:t>
    </dgm:pt>
    <dgm:pt modelId="{4834C47C-C2F4-4E9D-A17F-833A88F7B70C}">
      <dgm:prSet/>
      <dgm:spPr/>
      <dgm:t>
        <a:bodyPr/>
        <a:lstStyle/>
        <a:p>
          <a:r>
            <a:rPr lang="fr-FR"/>
            <a:t>Et les déchets dits humides ou compostables, comme les déchets alimentaires, les herbes, le bois…</a:t>
          </a:r>
        </a:p>
      </dgm:t>
    </dgm:pt>
    <dgm:pt modelId="{30A40597-C37B-45F9-877A-2429322EC1B6}" type="parTrans" cxnId="{B14911E4-AB3F-4E20-9A23-6F603AD628FF}">
      <dgm:prSet/>
      <dgm:spPr/>
      <dgm:t>
        <a:bodyPr/>
        <a:lstStyle/>
        <a:p>
          <a:endParaRPr lang="fr-FR"/>
        </a:p>
      </dgm:t>
    </dgm:pt>
    <dgm:pt modelId="{A581961A-EB76-406F-AD65-0CC58955CE41}" type="sibTrans" cxnId="{B14911E4-AB3F-4E20-9A23-6F603AD628FF}">
      <dgm:prSet/>
      <dgm:spPr/>
      <dgm:t>
        <a:bodyPr/>
        <a:lstStyle/>
        <a:p>
          <a:endParaRPr lang="fr-FR"/>
        </a:p>
      </dgm:t>
    </dgm:pt>
    <dgm:pt modelId="{EEA45D45-9B3E-4E98-A1AB-70E035C62811}" type="pres">
      <dgm:prSet presAssocID="{5A8D099A-2D27-47D6-B86D-1AD82AB8A805}" presName="CompostProcess" presStyleCnt="0">
        <dgm:presLayoutVars>
          <dgm:dir/>
          <dgm:resizeHandles val="exact"/>
        </dgm:presLayoutVars>
      </dgm:prSet>
      <dgm:spPr/>
    </dgm:pt>
    <dgm:pt modelId="{4493BD90-7B57-4158-B6FE-4738AA06819B}" type="pres">
      <dgm:prSet presAssocID="{5A8D099A-2D27-47D6-B86D-1AD82AB8A805}" presName="arrow" presStyleLbl="bgShp" presStyleIdx="0" presStyleCnt="1"/>
      <dgm:spPr/>
    </dgm:pt>
    <dgm:pt modelId="{054D007A-1FD9-4819-82DB-E3216C5881A5}" type="pres">
      <dgm:prSet presAssocID="{5A8D099A-2D27-47D6-B86D-1AD82AB8A805}" presName="linearProcess" presStyleCnt="0"/>
      <dgm:spPr/>
    </dgm:pt>
    <dgm:pt modelId="{D5D255CD-6EF5-47A6-BFC2-7A7056FFA25C}" type="pres">
      <dgm:prSet presAssocID="{DD3C4E90-072E-4EA7-B165-2BA0648F90C6}" presName="textNode" presStyleLbl="node1" presStyleIdx="0" presStyleCnt="4">
        <dgm:presLayoutVars>
          <dgm:bulletEnabled val="1"/>
        </dgm:presLayoutVars>
      </dgm:prSet>
      <dgm:spPr/>
    </dgm:pt>
    <dgm:pt modelId="{54559FAF-6977-46A9-B6CF-B29A2B8869C1}" type="pres">
      <dgm:prSet presAssocID="{B93D3404-1BAD-44FB-AA59-C8FF91070428}" presName="sibTrans" presStyleCnt="0"/>
      <dgm:spPr/>
    </dgm:pt>
    <dgm:pt modelId="{8C67245D-E1A2-44C4-8A45-3984962A6F6D}" type="pres">
      <dgm:prSet presAssocID="{80513BDF-B5B2-41C4-A796-2E4917153A72}" presName="textNode" presStyleLbl="node1" presStyleIdx="1" presStyleCnt="4">
        <dgm:presLayoutVars>
          <dgm:bulletEnabled val="1"/>
        </dgm:presLayoutVars>
      </dgm:prSet>
      <dgm:spPr/>
    </dgm:pt>
    <dgm:pt modelId="{67C06BC8-6190-4369-8597-514903A4952D}" type="pres">
      <dgm:prSet presAssocID="{33BE880B-E21B-4200-B805-A4101A6B15AD}" presName="sibTrans" presStyleCnt="0"/>
      <dgm:spPr/>
    </dgm:pt>
    <dgm:pt modelId="{49D2BB55-B34A-4388-AD61-DD2C1329DB19}" type="pres">
      <dgm:prSet presAssocID="{4F4A2E79-4B5C-4B7F-9C4F-24D3FC3B6404}" presName="textNode" presStyleLbl="node1" presStyleIdx="2" presStyleCnt="4">
        <dgm:presLayoutVars>
          <dgm:bulletEnabled val="1"/>
        </dgm:presLayoutVars>
      </dgm:prSet>
      <dgm:spPr/>
    </dgm:pt>
    <dgm:pt modelId="{5B104C7C-631B-4BFC-9873-CE038785C36D}" type="pres">
      <dgm:prSet presAssocID="{C7623FE6-654E-4B5C-A290-71F2AA594DF0}" presName="sibTrans" presStyleCnt="0"/>
      <dgm:spPr/>
    </dgm:pt>
    <dgm:pt modelId="{8339A6DD-8637-4AB1-A54F-1F5D85DBCCAE}" type="pres">
      <dgm:prSet presAssocID="{4834C47C-C2F4-4E9D-A17F-833A88F7B70C}" presName="textNode" presStyleLbl="node1" presStyleIdx="3" presStyleCnt="4">
        <dgm:presLayoutVars>
          <dgm:bulletEnabled val="1"/>
        </dgm:presLayoutVars>
      </dgm:prSet>
      <dgm:spPr/>
    </dgm:pt>
  </dgm:ptLst>
  <dgm:cxnLst>
    <dgm:cxn modelId="{133F925F-E030-4343-9583-A56F072AD293}" srcId="{5A8D099A-2D27-47D6-B86D-1AD82AB8A805}" destId="{80513BDF-B5B2-41C4-A796-2E4917153A72}" srcOrd="1" destOrd="0" parTransId="{EC3D3399-6CFE-4B72-B9DC-D3E360A28F2D}" sibTransId="{33BE880B-E21B-4200-B805-A4101A6B15AD}"/>
    <dgm:cxn modelId="{ED508445-9DBE-44B8-85FE-CC76DF68CDBC}" type="presOf" srcId="{5A8D099A-2D27-47D6-B86D-1AD82AB8A805}" destId="{EEA45D45-9B3E-4E98-A1AB-70E035C62811}" srcOrd="0" destOrd="0" presId="urn:microsoft.com/office/officeart/2005/8/layout/hProcess9"/>
    <dgm:cxn modelId="{6978CD69-AC61-48F6-B532-C072AB08C726}" type="presOf" srcId="{80513BDF-B5B2-41C4-A796-2E4917153A72}" destId="{8C67245D-E1A2-44C4-8A45-3984962A6F6D}" srcOrd="0" destOrd="0" presId="urn:microsoft.com/office/officeart/2005/8/layout/hProcess9"/>
    <dgm:cxn modelId="{11CA204E-E5FF-4F4A-BB72-1CE3266B380D}" srcId="{5A8D099A-2D27-47D6-B86D-1AD82AB8A805}" destId="{4F4A2E79-4B5C-4B7F-9C4F-24D3FC3B6404}" srcOrd="2" destOrd="0" parTransId="{087F3838-0813-47D7-AF30-9B70F05F1FB2}" sibTransId="{C7623FE6-654E-4B5C-A290-71F2AA594DF0}"/>
    <dgm:cxn modelId="{76BD9153-E713-4362-A2FE-2CF3BDF349A9}" srcId="{5A8D099A-2D27-47D6-B86D-1AD82AB8A805}" destId="{DD3C4E90-072E-4EA7-B165-2BA0648F90C6}" srcOrd="0" destOrd="0" parTransId="{3D8F8E40-003F-4DD9-9ACA-8F54E8AB9C17}" sibTransId="{B93D3404-1BAD-44FB-AA59-C8FF91070428}"/>
    <dgm:cxn modelId="{AAFA06BE-ED64-437A-8DD9-438462D40CA5}" type="presOf" srcId="{DD3C4E90-072E-4EA7-B165-2BA0648F90C6}" destId="{D5D255CD-6EF5-47A6-BFC2-7A7056FFA25C}" srcOrd="0" destOrd="0" presId="urn:microsoft.com/office/officeart/2005/8/layout/hProcess9"/>
    <dgm:cxn modelId="{C28FB4C6-848E-472A-A656-41F6D21F06C0}" type="presOf" srcId="{4F4A2E79-4B5C-4B7F-9C4F-24D3FC3B6404}" destId="{49D2BB55-B34A-4388-AD61-DD2C1329DB19}" srcOrd="0" destOrd="0" presId="urn:microsoft.com/office/officeart/2005/8/layout/hProcess9"/>
    <dgm:cxn modelId="{B2973DE2-E016-4BC6-940C-C18CF7C92114}" type="presOf" srcId="{4834C47C-C2F4-4E9D-A17F-833A88F7B70C}" destId="{8339A6DD-8637-4AB1-A54F-1F5D85DBCCAE}" srcOrd="0" destOrd="0" presId="urn:microsoft.com/office/officeart/2005/8/layout/hProcess9"/>
    <dgm:cxn modelId="{B14911E4-AB3F-4E20-9A23-6F603AD628FF}" srcId="{5A8D099A-2D27-47D6-B86D-1AD82AB8A805}" destId="{4834C47C-C2F4-4E9D-A17F-833A88F7B70C}" srcOrd="3" destOrd="0" parTransId="{30A40597-C37B-45F9-877A-2429322EC1B6}" sibTransId="{A581961A-EB76-406F-AD65-0CC58955CE41}"/>
    <dgm:cxn modelId="{EB1BDC2D-3DA2-42AE-850C-7B3A8D1AA223}" type="presParOf" srcId="{EEA45D45-9B3E-4E98-A1AB-70E035C62811}" destId="{4493BD90-7B57-4158-B6FE-4738AA06819B}" srcOrd="0" destOrd="0" presId="urn:microsoft.com/office/officeart/2005/8/layout/hProcess9"/>
    <dgm:cxn modelId="{C0066782-0593-4455-AF58-7C2FE8F56030}" type="presParOf" srcId="{EEA45D45-9B3E-4E98-A1AB-70E035C62811}" destId="{054D007A-1FD9-4819-82DB-E3216C5881A5}" srcOrd="1" destOrd="0" presId="urn:microsoft.com/office/officeart/2005/8/layout/hProcess9"/>
    <dgm:cxn modelId="{2F1ED2B9-0608-4136-A238-7DC2D6D1B369}" type="presParOf" srcId="{054D007A-1FD9-4819-82DB-E3216C5881A5}" destId="{D5D255CD-6EF5-47A6-BFC2-7A7056FFA25C}" srcOrd="0" destOrd="0" presId="urn:microsoft.com/office/officeart/2005/8/layout/hProcess9"/>
    <dgm:cxn modelId="{F12D95E2-0A86-4ECC-AF7E-B61FA769F20F}" type="presParOf" srcId="{054D007A-1FD9-4819-82DB-E3216C5881A5}" destId="{54559FAF-6977-46A9-B6CF-B29A2B8869C1}" srcOrd="1" destOrd="0" presId="urn:microsoft.com/office/officeart/2005/8/layout/hProcess9"/>
    <dgm:cxn modelId="{3B4E6245-BB78-4F0E-B5C2-E5385241EBE5}" type="presParOf" srcId="{054D007A-1FD9-4819-82DB-E3216C5881A5}" destId="{8C67245D-E1A2-44C4-8A45-3984962A6F6D}" srcOrd="2" destOrd="0" presId="urn:microsoft.com/office/officeart/2005/8/layout/hProcess9"/>
    <dgm:cxn modelId="{B94C6CA1-4FF6-4E0A-B0ED-EE446BE3C0DB}" type="presParOf" srcId="{054D007A-1FD9-4819-82DB-E3216C5881A5}" destId="{67C06BC8-6190-4369-8597-514903A4952D}" srcOrd="3" destOrd="0" presId="urn:microsoft.com/office/officeart/2005/8/layout/hProcess9"/>
    <dgm:cxn modelId="{C141AC2F-5CD1-4C4D-989F-0FE0413109FF}" type="presParOf" srcId="{054D007A-1FD9-4819-82DB-E3216C5881A5}" destId="{49D2BB55-B34A-4388-AD61-DD2C1329DB19}" srcOrd="4" destOrd="0" presId="urn:microsoft.com/office/officeart/2005/8/layout/hProcess9"/>
    <dgm:cxn modelId="{A889D536-3C8A-4661-AD87-0E90D7A68D9E}" type="presParOf" srcId="{054D007A-1FD9-4819-82DB-E3216C5881A5}" destId="{5B104C7C-631B-4BFC-9873-CE038785C36D}" srcOrd="5" destOrd="0" presId="urn:microsoft.com/office/officeart/2005/8/layout/hProcess9"/>
    <dgm:cxn modelId="{E6708E3C-15E6-4DA4-9711-B6E9536FD96D}" type="presParOf" srcId="{054D007A-1FD9-4819-82DB-E3216C5881A5}" destId="{8339A6DD-8637-4AB1-A54F-1F5D85DBCCAE}" srcOrd="6"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C1A4301-EA88-4267-A96F-B7A720487C81}" type="doc">
      <dgm:prSet loTypeId="urn:microsoft.com/office/officeart/2005/8/layout/vList5" loCatId="list" qsTypeId="urn:microsoft.com/office/officeart/2005/8/quickstyle/simple1" qsCatId="simple" csTypeId="urn:microsoft.com/office/officeart/2005/8/colors/colorful1" csCatId="colorful"/>
      <dgm:spPr/>
      <dgm:t>
        <a:bodyPr/>
        <a:lstStyle/>
        <a:p>
          <a:endParaRPr lang="fr-FR"/>
        </a:p>
      </dgm:t>
    </dgm:pt>
    <dgm:pt modelId="{5874AF64-D730-441C-8F23-B3CBA9EDE0A6}">
      <dgm:prSet/>
      <dgm:spPr/>
      <dgm:t>
        <a:bodyPr/>
        <a:lstStyle/>
        <a:p>
          <a:r>
            <a:rPr lang="fr-FR" b="1"/>
            <a:t>Collecte des déchets : droits et obligations des entreprises et des commerçants</a:t>
          </a:r>
          <a:endParaRPr lang="fr-FR"/>
        </a:p>
      </dgm:t>
    </dgm:pt>
    <dgm:pt modelId="{1949495C-4263-4964-AEF9-D7E0A52C83D0}" type="parTrans" cxnId="{0294A1FE-8A3F-47E6-A387-7FBFF99A3454}">
      <dgm:prSet/>
      <dgm:spPr/>
      <dgm:t>
        <a:bodyPr/>
        <a:lstStyle/>
        <a:p>
          <a:endParaRPr lang="fr-FR"/>
        </a:p>
      </dgm:t>
    </dgm:pt>
    <dgm:pt modelId="{CCB4802B-AC21-44A3-8AE6-D36FE65A54F3}" type="sibTrans" cxnId="{0294A1FE-8A3F-47E6-A387-7FBFF99A3454}">
      <dgm:prSet/>
      <dgm:spPr/>
      <dgm:t>
        <a:bodyPr/>
        <a:lstStyle/>
        <a:p>
          <a:endParaRPr lang="fr-FR"/>
        </a:p>
      </dgm:t>
    </dgm:pt>
    <dgm:pt modelId="{0CEDAC0A-BCA1-402B-91B6-7564A152C11E}">
      <dgm:prSet/>
      <dgm:spPr/>
      <dgm:t>
        <a:bodyPr/>
        <a:lstStyle/>
        <a:p>
          <a:r>
            <a:rPr lang="fr-FR" b="1"/>
            <a:t>Gestion des déchets : les obligations des professionnels</a:t>
          </a:r>
          <a:endParaRPr lang="fr-FR"/>
        </a:p>
      </dgm:t>
    </dgm:pt>
    <dgm:pt modelId="{87CEF042-627C-4F5C-8C2B-0B171066D1D8}" type="parTrans" cxnId="{E1F7E3C6-7115-47E6-9DBA-88D308644618}">
      <dgm:prSet/>
      <dgm:spPr/>
      <dgm:t>
        <a:bodyPr/>
        <a:lstStyle/>
        <a:p>
          <a:endParaRPr lang="fr-FR"/>
        </a:p>
      </dgm:t>
    </dgm:pt>
    <dgm:pt modelId="{D4F7A832-0424-437A-8763-C4B593C16071}" type="sibTrans" cxnId="{E1F7E3C6-7115-47E6-9DBA-88D308644618}">
      <dgm:prSet/>
      <dgm:spPr/>
      <dgm:t>
        <a:bodyPr/>
        <a:lstStyle/>
        <a:p>
          <a:endParaRPr lang="fr-FR"/>
        </a:p>
      </dgm:t>
    </dgm:pt>
    <dgm:pt modelId="{2F4C5176-E957-46BC-A4E3-20EAFEFE19E9}">
      <dgm:prSet custT="1"/>
      <dgm:spPr/>
      <dgm:t>
        <a:bodyPr/>
        <a:lstStyle/>
        <a:p>
          <a:r>
            <a:rPr lang="fr-FR" sz="1050" b="1" dirty="0"/>
            <a:t>Selon l’article L541-2 du Code de l’Environnement, chaque professionnel est responsable de ses déchets, de la collecte à l’élimination finale.</a:t>
          </a:r>
        </a:p>
      </dgm:t>
    </dgm:pt>
    <dgm:pt modelId="{C28AEE5E-41EA-42DC-986E-645369DD5330}" type="parTrans" cxnId="{F67F6216-BA45-489D-8B71-E4300F3A4232}">
      <dgm:prSet/>
      <dgm:spPr/>
      <dgm:t>
        <a:bodyPr/>
        <a:lstStyle/>
        <a:p>
          <a:endParaRPr lang="fr-FR"/>
        </a:p>
      </dgm:t>
    </dgm:pt>
    <dgm:pt modelId="{90BF225A-7D7A-47B1-B199-6CCF00364D55}" type="sibTrans" cxnId="{F67F6216-BA45-489D-8B71-E4300F3A4232}">
      <dgm:prSet/>
      <dgm:spPr/>
      <dgm:t>
        <a:bodyPr/>
        <a:lstStyle/>
        <a:p>
          <a:endParaRPr lang="fr-FR"/>
        </a:p>
      </dgm:t>
    </dgm:pt>
    <dgm:pt modelId="{FA32925E-1B7F-4D9C-A519-12BB919653CE}" type="pres">
      <dgm:prSet presAssocID="{1C1A4301-EA88-4267-A96F-B7A720487C81}" presName="Name0" presStyleCnt="0">
        <dgm:presLayoutVars>
          <dgm:dir/>
          <dgm:animLvl val="lvl"/>
          <dgm:resizeHandles val="exact"/>
        </dgm:presLayoutVars>
      </dgm:prSet>
      <dgm:spPr/>
    </dgm:pt>
    <dgm:pt modelId="{E3ACF949-4670-41D5-A9D0-0130ACFA06F5}" type="pres">
      <dgm:prSet presAssocID="{5874AF64-D730-441C-8F23-B3CBA9EDE0A6}" presName="linNode" presStyleCnt="0"/>
      <dgm:spPr/>
    </dgm:pt>
    <dgm:pt modelId="{E4132DEA-F421-4153-83E3-77DB5A34576A}" type="pres">
      <dgm:prSet presAssocID="{5874AF64-D730-441C-8F23-B3CBA9EDE0A6}" presName="parentText" presStyleLbl="node1" presStyleIdx="0" presStyleCnt="3">
        <dgm:presLayoutVars>
          <dgm:chMax val="1"/>
          <dgm:bulletEnabled val="1"/>
        </dgm:presLayoutVars>
      </dgm:prSet>
      <dgm:spPr/>
    </dgm:pt>
    <dgm:pt modelId="{2D76B78D-A21D-4C60-BD01-B80B7FE9814D}" type="pres">
      <dgm:prSet presAssocID="{CCB4802B-AC21-44A3-8AE6-D36FE65A54F3}" presName="sp" presStyleCnt="0"/>
      <dgm:spPr/>
    </dgm:pt>
    <dgm:pt modelId="{86EC4B26-36A3-4C12-AE1E-67A61695943A}" type="pres">
      <dgm:prSet presAssocID="{0CEDAC0A-BCA1-402B-91B6-7564A152C11E}" presName="linNode" presStyleCnt="0"/>
      <dgm:spPr/>
    </dgm:pt>
    <dgm:pt modelId="{C31C95FC-33AB-42C5-A379-801C36ED78D9}" type="pres">
      <dgm:prSet presAssocID="{0CEDAC0A-BCA1-402B-91B6-7564A152C11E}" presName="parentText" presStyleLbl="node1" presStyleIdx="1" presStyleCnt="3">
        <dgm:presLayoutVars>
          <dgm:chMax val="1"/>
          <dgm:bulletEnabled val="1"/>
        </dgm:presLayoutVars>
      </dgm:prSet>
      <dgm:spPr/>
    </dgm:pt>
    <dgm:pt modelId="{D65520A0-6217-4C55-AF61-2240D790F465}" type="pres">
      <dgm:prSet presAssocID="{D4F7A832-0424-437A-8763-C4B593C16071}" presName="sp" presStyleCnt="0"/>
      <dgm:spPr/>
    </dgm:pt>
    <dgm:pt modelId="{ED4AC70F-0025-4C5D-BF29-D8D1A233743A}" type="pres">
      <dgm:prSet presAssocID="{2F4C5176-E957-46BC-A4E3-20EAFEFE19E9}" presName="linNode" presStyleCnt="0"/>
      <dgm:spPr/>
    </dgm:pt>
    <dgm:pt modelId="{84990110-B6B8-4279-B907-8E4B79591353}" type="pres">
      <dgm:prSet presAssocID="{2F4C5176-E957-46BC-A4E3-20EAFEFE19E9}" presName="parentText" presStyleLbl="node1" presStyleIdx="2" presStyleCnt="3">
        <dgm:presLayoutVars>
          <dgm:chMax val="1"/>
          <dgm:bulletEnabled val="1"/>
        </dgm:presLayoutVars>
      </dgm:prSet>
      <dgm:spPr/>
    </dgm:pt>
  </dgm:ptLst>
  <dgm:cxnLst>
    <dgm:cxn modelId="{F67F6216-BA45-489D-8B71-E4300F3A4232}" srcId="{1C1A4301-EA88-4267-A96F-B7A720487C81}" destId="{2F4C5176-E957-46BC-A4E3-20EAFEFE19E9}" srcOrd="2" destOrd="0" parTransId="{C28AEE5E-41EA-42DC-986E-645369DD5330}" sibTransId="{90BF225A-7D7A-47B1-B199-6CCF00364D55}"/>
    <dgm:cxn modelId="{D023A93D-51B6-46B4-89EF-404CAC76A931}" type="presOf" srcId="{1C1A4301-EA88-4267-A96F-B7A720487C81}" destId="{FA32925E-1B7F-4D9C-A519-12BB919653CE}" srcOrd="0" destOrd="0" presId="urn:microsoft.com/office/officeart/2005/8/layout/vList5"/>
    <dgm:cxn modelId="{76F80E9D-4248-4751-9452-1773D1F02C17}" type="presOf" srcId="{2F4C5176-E957-46BC-A4E3-20EAFEFE19E9}" destId="{84990110-B6B8-4279-B907-8E4B79591353}" srcOrd="0" destOrd="0" presId="urn:microsoft.com/office/officeart/2005/8/layout/vList5"/>
    <dgm:cxn modelId="{72B451B3-E583-4514-B52A-4201FBFFE41F}" type="presOf" srcId="{5874AF64-D730-441C-8F23-B3CBA9EDE0A6}" destId="{E4132DEA-F421-4153-83E3-77DB5A34576A}" srcOrd="0" destOrd="0" presId="urn:microsoft.com/office/officeart/2005/8/layout/vList5"/>
    <dgm:cxn modelId="{E1F7E3C6-7115-47E6-9DBA-88D308644618}" srcId="{1C1A4301-EA88-4267-A96F-B7A720487C81}" destId="{0CEDAC0A-BCA1-402B-91B6-7564A152C11E}" srcOrd="1" destOrd="0" parTransId="{87CEF042-627C-4F5C-8C2B-0B171066D1D8}" sibTransId="{D4F7A832-0424-437A-8763-C4B593C16071}"/>
    <dgm:cxn modelId="{FDF6E4EB-A9F8-4F21-920D-D073E7BFD822}" type="presOf" srcId="{0CEDAC0A-BCA1-402B-91B6-7564A152C11E}" destId="{C31C95FC-33AB-42C5-A379-801C36ED78D9}" srcOrd="0" destOrd="0" presId="urn:microsoft.com/office/officeart/2005/8/layout/vList5"/>
    <dgm:cxn modelId="{0294A1FE-8A3F-47E6-A387-7FBFF99A3454}" srcId="{1C1A4301-EA88-4267-A96F-B7A720487C81}" destId="{5874AF64-D730-441C-8F23-B3CBA9EDE0A6}" srcOrd="0" destOrd="0" parTransId="{1949495C-4263-4964-AEF9-D7E0A52C83D0}" sibTransId="{CCB4802B-AC21-44A3-8AE6-D36FE65A54F3}"/>
    <dgm:cxn modelId="{881369EB-84A4-40D3-B93A-D48576192103}" type="presParOf" srcId="{FA32925E-1B7F-4D9C-A519-12BB919653CE}" destId="{E3ACF949-4670-41D5-A9D0-0130ACFA06F5}" srcOrd="0" destOrd="0" presId="urn:microsoft.com/office/officeart/2005/8/layout/vList5"/>
    <dgm:cxn modelId="{26B9781C-1A04-4CAF-9A35-FC6A78404000}" type="presParOf" srcId="{E3ACF949-4670-41D5-A9D0-0130ACFA06F5}" destId="{E4132DEA-F421-4153-83E3-77DB5A34576A}" srcOrd="0" destOrd="0" presId="urn:microsoft.com/office/officeart/2005/8/layout/vList5"/>
    <dgm:cxn modelId="{CFBCA7B4-1D5E-432A-909B-118EA00925AB}" type="presParOf" srcId="{FA32925E-1B7F-4D9C-A519-12BB919653CE}" destId="{2D76B78D-A21D-4C60-BD01-B80B7FE9814D}" srcOrd="1" destOrd="0" presId="urn:microsoft.com/office/officeart/2005/8/layout/vList5"/>
    <dgm:cxn modelId="{0EA1B176-6BCA-4890-A2C3-AF7094777EE3}" type="presParOf" srcId="{FA32925E-1B7F-4D9C-A519-12BB919653CE}" destId="{86EC4B26-36A3-4C12-AE1E-67A61695943A}" srcOrd="2" destOrd="0" presId="urn:microsoft.com/office/officeart/2005/8/layout/vList5"/>
    <dgm:cxn modelId="{8506D5AF-63B7-4EBC-A511-4EF006AD016B}" type="presParOf" srcId="{86EC4B26-36A3-4C12-AE1E-67A61695943A}" destId="{C31C95FC-33AB-42C5-A379-801C36ED78D9}" srcOrd="0" destOrd="0" presId="urn:microsoft.com/office/officeart/2005/8/layout/vList5"/>
    <dgm:cxn modelId="{BAC3AD65-D321-4A15-8879-D6832EDD3617}" type="presParOf" srcId="{FA32925E-1B7F-4D9C-A519-12BB919653CE}" destId="{D65520A0-6217-4C55-AF61-2240D790F465}" srcOrd="3" destOrd="0" presId="urn:microsoft.com/office/officeart/2005/8/layout/vList5"/>
    <dgm:cxn modelId="{BD595B4C-1A99-414C-9900-4D49DB91BFA3}" type="presParOf" srcId="{FA32925E-1B7F-4D9C-A519-12BB919653CE}" destId="{ED4AC70F-0025-4C5D-BF29-D8D1A233743A}" srcOrd="4" destOrd="0" presId="urn:microsoft.com/office/officeart/2005/8/layout/vList5"/>
    <dgm:cxn modelId="{19056DCB-23CE-405C-B2FA-4A8704A6E5B6}" type="presParOf" srcId="{ED4AC70F-0025-4C5D-BF29-D8D1A233743A}" destId="{84990110-B6B8-4279-B907-8E4B79591353}"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AC0278D-233C-40A3-AD5A-4D07BC5B72AE}" type="doc">
      <dgm:prSet loTypeId="urn:microsoft.com/office/officeart/2005/8/layout/hList1" loCatId="list" qsTypeId="urn:microsoft.com/office/officeart/2005/8/quickstyle/simple1" qsCatId="simple" csTypeId="urn:microsoft.com/office/officeart/2005/8/colors/colorful1" csCatId="colorful" phldr="1"/>
      <dgm:spPr/>
      <dgm:t>
        <a:bodyPr/>
        <a:lstStyle/>
        <a:p>
          <a:endParaRPr lang="fr-FR"/>
        </a:p>
      </dgm:t>
    </dgm:pt>
    <dgm:pt modelId="{E8507E67-DF2E-470E-907A-C38A6810ABFA}">
      <dgm:prSet/>
      <dgm:spPr/>
      <dgm:t>
        <a:bodyPr/>
        <a:lstStyle/>
        <a:p>
          <a:r>
            <a:rPr lang="fr-FR" b="1"/>
            <a:t>Traitement des déchets professionnels : coût et mode de facturation</a:t>
          </a:r>
          <a:endParaRPr lang="fr-FR"/>
        </a:p>
      </dgm:t>
    </dgm:pt>
    <dgm:pt modelId="{1000D49A-D0D6-4CC4-B0FF-DB9CFDB05367}" type="parTrans" cxnId="{73F4F19E-660D-4CDC-A19D-FDBFC9A210AA}">
      <dgm:prSet/>
      <dgm:spPr/>
      <dgm:t>
        <a:bodyPr/>
        <a:lstStyle/>
        <a:p>
          <a:endParaRPr lang="fr-FR"/>
        </a:p>
      </dgm:t>
    </dgm:pt>
    <dgm:pt modelId="{830C6D82-F324-43F0-AC6F-4856D74D6B57}" type="sibTrans" cxnId="{73F4F19E-660D-4CDC-A19D-FDBFC9A210AA}">
      <dgm:prSet/>
      <dgm:spPr/>
      <dgm:t>
        <a:bodyPr/>
        <a:lstStyle/>
        <a:p>
          <a:endParaRPr lang="fr-FR"/>
        </a:p>
      </dgm:t>
    </dgm:pt>
    <dgm:pt modelId="{AA98B446-1DB1-4FE1-8468-2EA96D8E3269}">
      <dgm:prSet/>
      <dgm:spPr/>
      <dgm:t>
        <a:bodyPr/>
        <a:lstStyle/>
        <a:p>
          <a:r>
            <a:rPr lang="fr-FR" dirty="0"/>
            <a:t>Le traitement des déchets dits de professionnels a un coût. Les moyens techniques mis en place, le transport et les coûts de traitements à la charge du professionnel sont variables, en fonction de la distance avec les exutoires et de la qualité de tri de vos déchets. . </a:t>
          </a:r>
        </a:p>
      </dgm:t>
    </dgm:pt>
    <dgm:pt modelId="{E0CD4B6C-84E4-4AF6-B780-CA06A77F7501}" type="parTrans" cxnId="{1AFDF118-0790-4D0D-90D2-B8D18FE1F77B}">
      <dgm:prSet/>
      <dgm:spPr/>
      <dgm:t>
        <a:bodyPr/>
        <a:lstStyle/>
        <a:p>
          <a:endParaRPr lang="fr-FR"/>
        </a:p>
      </dgm:t>
    </dgm:pt>
    <dgm:pt modelId="{BD7BED73-533D-43D0-9547-C3C016940A69}" type="sibTrans" cxnId="{1AFDF118-0790-4D0D-90D2-B8D18FE1F77B}">
      <dgm:prSet/>
      <dgm:spPr/>
      <dgm:t>
        <a:bodyPr/>
        <a:lstStyle/>
        <a:p>
          <a:endParaRPr lang="fr-FR"/>
        </a:p>
      </dgm:t>
    </dgm:pt>
    <dgm:pt modelId="{94D08201-B787-41C2-B18A-E8F756588C5C}">
      <dgm:prSet/>
      <dgm:spPr/>
      <dgm:t>
        <a:bodyPr/>
        <a:lstStyle/>
        <a:p>
          <a:r>
            <a:rPr lang="fr-FR" b="1" dirty="0"/>
            <a:t>La Taxe d'Enlèvement des Ordures Ménagères</a:t>
          </a:r>
          <a:endParaRPr lang="fr-FR" dirty="0"/>
        </a:p>
      </dgm:t>
    </dgm:pt>
    <dgm:pt modelId="{653915FE-F584-486B-B223-43FB8BDEA09F}" type="parTrans" cxnId="{FF247E3D-79F7-41FE-9B09-981B63EAB429}">
      <dgm:prSet/>
      <dgm:spPr/>
      <dgm:t>
        <a:bodyPr/>
        <a:lstStyle/>
        <a:p>
          <a:endParaRPr lang="fr-FR"/>
        </a:p>
      </dgm:t>
    </dgm:pt>
    <dgm:pt modelId="{BE0C6803-E77F-4BCD-A8D2-AD1149D60A83}" type="sibTrans" cxnId="{FF247E3D-79F7-41FE-9B09-981B63EAB429}">
      <dgm:prSet/>
      <dgm:spPr/>
      <dgm:t>
        <a:bodyPr/>
        <a:lstStyle/>
        <a:p>
          <a:endParaRPr lang="fr-FR"/>
        </a:p>
      </dgm:t>
    </dgm:pt>
    <dgm:pt modelId="{31233241-0B6E-45B3-A077-3DCDC9F7D205}">
      <dgm:prSet/>
      <dgm:spPr/>
      <dgm:t>
        <a:bodyPr/>
        <a:lstStyle/>
        <a:p>
          <a:r>
            <a:rPr lang="fr-FR" dirty="0"/>
            <a:t>En tant qu’établissement privé, les entreprises sont soumises à la </a:t>
          </a:r>
          <a:r>
            <a:rPr lang="fr-FR" b="1" dirty="0"/>
            <a:t>Taxe d’Enlèvement des Ordures Ménagères</a:t>
          </a:r>
          <a:r>
            <a:rPr lang="fr-FR" dirty="0"/>
            <a:t> (TEOM). Cette imposition concerne en effet chaque redevable de la taxe foncière. Non proportionnelle au volume de déchets produits par le professionnel, la base d’imposition de la TEOM correspond à celle du foncier, cette dernière se référant à la valeur locative des lieux occupés. </a:t>
          </a:r>
        </a:p>
      </dgm:t>
    </dgm:pt>
    <dgm:pt modelId="{8F8CDC88-8947-4BB7-AF46-59DC3EF7637B}" type="parTrans" cxnId="{D330D850-5DC1-4B4E-B5AF-16EF409513D5}">
      <dgm:prSet/>
      <dgm:spPr/>
      <dgm:t>
        <a:bodyPr/>
        <a:lstStyle/>
        <a:p>
          <a:endParaRPr lang="fr-FR"/>
        </a:p>
      </dgm:t>
    </dgm:pt>
    <dgm:pt modelId="{E999B380-C875-4BCD-BC02-45F059601747}" type="sibTrans" cxnId="{D330D850-5DC1-4B4E-B5AF-16EF409513D5}">
      <dgm:prSet/>
      <dgm:spPr/>
      <dgm:t>
        <a:bodyPr/>
        <a:lstStyle/>
        <a:p>
          <a:endParaRPr lang="fr-FR"/>
        </a:p>
      </dgm:t>
    </dgm:pt>
    <dgm:pt modelId="{53E08DAE-2E01-4EB3-8C6A-30B02C1988D7}">
      <dgm:prSet/>
      <dgm:spPr/>
      <dgm:t>
        <a:bodyPr/>
        <a:lstStyle/>
        <a:p>
          <a:r>
            <a:rPr lang="fr-FR" b="1"/>
            <a:t>La redevance spéciale</a:t>
          </a:r>
          <a:endParaRPr lang="fr-FR"/>
        </a:p>
      </dgm:t>
    </dgm:pt>
    <dgm:pt modelId="{A4115767-6A1C-4B79-938F-B49B2AB953CC}" type="parTrans" cxnId="{3D0658C8-0946-46AD-9E5F-CC52642AC215}">
      <dgm:prSet/>
      <dgm:spPr/>
      <dgm:t>
        <a:bodyPr/>
        <a:lstStyle/>
        <a:p>
          <a:endParaRPr lang="fr-FR"/>
        </a:p>
      </dgm:t>
    </dgm:pt>
    <dgm:pt modelId="{A8A74835-1A95-45E4-99C5-48672FD43BBA}" type="sibTrans" cxnId="{3D0658C8-0946-46AD-9E5F-CC52642AC215}">
      <dgm:prSet/>
      <dgm:spPr/>
      <dgm:t>
        <a:bodyPr/>
        <a:lstStyle/>
        <a:p>
          <a:endParaRPr lang="fr-FR"/>
        </a:p>
      </dgm:t>
    </dgm:pt>
    <dgm:pt modelId="{952C6B2F-B944-42F1-8A60-FD8093100C39}">
      <dgm:prSet/>
      <dgm:spPr/>
      <dgm:t>
        <a:bodyPr/>
        <a:lstStyle/>
        <a:p>
          <a:r>
            <a:rPr lang="fr-FR" dirty="0"/>
            <a:t>Si l’entreprise présente à la collecte publique plus de </a:t>
          </a:r>
          <a:r>
            <a:rPr lang="fr-FR" b="1" dirty="0"/>
            <a:t>70 litres par jour de déchets</a:t>
          </a:r>
          <a:r>
            <a:rPr lang="fr-FR" dirty="0"/>
            <a:t> assimilables aux ordures ménagères, il est également assujetti à la </a:t>
          </a:r>
          <a:r>
            <a:rPr lang="fr-FR" b="1" dirty="0"/>
            <a:t>redevance spéciale</a:t>
          </a:r>
          <a:r>
            <a:rPr lang="fr-FR" dirty="0"/>
            <a:t>. Conformément à l’article L2333-78 du Code Général des Collectivités Territoriales, le calcul de cette redevance est basé sur la quantité de déchets soumis à la collecte. La facturation tenant compte du volume de déchets remis, chaque entreprise à tout à gagner en prenant des initiatives pour réduire ses déchets ou pour recycler ! </a:t>
          </a:r>
        </a:p>
      </dgm:t>
    </dgm:pt>
    <dgm:pt modelId="{40732A34-A76F-43EE-AA52-573257035020}" type="parTrans" cxnId="{419D96F0-40FE-45E2-BED4-1167937E6B19}">
      <dgm:prSet/>
      <dgm:spPr/>
      <dgm:t>
        <a:bodyPr/>
        <a:lstStyle/>
        <a:p>
          <a:endParaRPr lang="fr-FR"/>
        </a:p>
      </dgm:t>
    </dgm:pt>
    <dgm:pt modelId="{B71D3089-46AA-409A-A549-9F857C8D02D9}" type="sibTrans" cxnId="{419D96F0-40FE-45E2-BED4-1167937E6B19}">
      <dgm:prSet/>
      <dgm:spPr/>
      <dgm:t>
        <a:bodyPr/>
        <a:lstStyle/>
        <a:p>
          <a:endParaRPr lang="fr-FR"/>
        </a:p>
      </dgm:t>
    </dgm:pt>
    <dgm:pt modelId="{A2CA75C1-869E-48F7-860C-5327CC61A806}" type="pres">
      <dgm:prSet presAssocID="{0AC0278D-233C-40A3-AD5A-4D07BC5B72AE}" presName="Name0" presStyleCnt="0">
        <dgm:presLayoutVars>
          <dgm:dir/>
          <dgm:animLvl val="lvl"/>
          <dgm:resizeHandles val="exact"/>
        </dgm:presLayoutVars>
      </dgm:prSet>
      <dgm:spPr/>
    </dgm:pt>
    <dgm:pt modelId="{A873CAB7-6721-4A60-8DE1-193EB4E136C5}" type="pres">
      <dgm:prSet presAssocID="{E8507E67-DF2E-470E-907A-C38A6810ABFA}" presName="composite" presStyleCnt="0"/>
      <dgm:spPr/>
    </dgm:pt>
    <dgm:pt modelId="{52F0776F-541C-42D1-8888-321A91E6F1F7}" type="pres">
      <dgm:prSet presAssocID="{E8507E67-DF2E-470E-907A-C38A6810ABFA}" presName="parTx" presStyleLbl="alignNode1" presStyleIdx="0" presStyleCnt="3">
        <dgm:presLayoutVars>
          <dgm:chMax val="0"/>
          <dgm:chPref val="0"/>
          <dgm:bulletEnabled val="1"/>
        </dgm:presLayoutVars>
      </dgm:prSet>
      <dgm:spPr/>
    </dgm:pt>
    <dgm:pt modelId="{C5B17435-7938-481C-BE83-17D0D17ADEC8}" type="pres">
      <dgm:prSet presAssocID="{E8507E67-DF2E-470E-907A-C38A6810ABFA}" presName="desTx" presStyleLbl="alignAccFollowNode1" presStyleIdx="0" presStyleCnt="3">
        <dgm:presLayoutVars>
          <dgm:bulletEnabled val="1"/>
        </dgm:presLayoutVars>
      </dgm:prSet>
      <dgm:spPr/>
    </dgm:pt>
    <dgm:pt modelId="{BF43625E-E384-4970-A2D1-500DD5A8A771}" type="pres">
      <dgm:prSet presAssocID="{830C6D82-F324-43F0-AC6F-4856D74D6B57}" presName="space" presStyleCnt="0"/>
      <dgm:spPr/>
    </dgm:pt>
    <dgm:pt modelId="{993811D2-E861-48AF-B65A-C7A90E0C9655}" type="pres">
      <dgm:prSet presAssocID="{94D08201-B787-41C2-B18A-E8F756588C5C}" presName="composite" presStyleCnt="0"/>
      <dgm:spPr/>
    </dgm:pt>
    <dgm:pt modelId="{E555CEE9-4611-42A6-9BC9-DC4163CCE5A6}" type="pres">
      <dgm:prSet presAssocID="{94D08201-B787-41C2-B18A-E8F756588C5C}" presName="parTx" presStyleLbl="alignNode1" presStyleIdx="1" presStyleCnt="3">
        <dgm:presLayoutVars>
          <dgm:chMax val="0"/>
          <dgm:chPref val="0"/>
          <dgm:bulletEnabled val="1"/>
        </dgm:presLayoutVars>
      </dgm:prSet>
      <dgm:spPr/>
    </dgm:pt>
    <dgm:pt modelId="{88A4D8A0-C8E1-4455-B26D-15B58C3B2C91}" type="pres">
      <dgm:prSet presAssocID="{94D08201-B787-41C2-B18A-E8F756588C5C}" presName="desTx" presStyleLbl="alignAccFollowNode1" presStyleIdx="1" presStyleCnt="3">
        <dgm:presLayoutVars>
          <dgm:bulletEnabled val="1"/>
        </dgm:presLayoutVars>
      </dgm:prSet>
      <dgm:spPr/>
    </dgm:pt>
    <dgm:pt modelId="{DF593778-CF9E-49D5-9B88-0BB418DDFB37}" type="pres">
      <dgm:prSet presAssocID="{BE0C6803-E77F-4BCD-A8D2-AD1149D60A83}" presName="space" presStyleCnt="0"/>
      <dgm:spPr/>
    </dgm:pt>
    <dgm:pt modelId="{55F13E56-B12D-47A9-A7F1-5A6ABDBD3EBB}" type="pres">
      <dgm:prSet presAssocID="{53E08DAE-2E01-4EB3-8C6A-30B02C1988D7}" presName="composite" presStyleCnt="0"/>
      <dgm:spPr/>
    </dgm:pt>
    <dgm:pt modelId="{B0BEF541-F882-4D07-8E08-940B8BD9619E}" type="pres">
      <dgm:prSet presAssocID="{53E08DAE-2E01-4EB3-8C6A-30B02C1988D7}" presName="parTx" presStyleLbl="alignNode1" presStyleIdx="2" presStyleCnt="3">
        <dgm:presLayoutVars>
          <dgm:chMax val="0"/>
          <dgm:chPref val="0"/>
          <dgm:bulletEnabled val="1"/>
        </dgm:presLayoutVars>
      </dgm:prSet>
      <dgm:spPr/>
    </dgm:pt>
    <dgm:pt modelId="{CEFE28F5-9178-4CF9-AD8B-9019CAF7ED3C}" type="pres">
      <dgm:prSet presAssocID="{53E08DAE-2E01-4EB3-8C6A-30B02C1988D7}" presName="desTx" presStyleLbl="alignAccFollowNode1" presStyleIdx="2" presStyleCnt="3">
        <dgm:presLayoutVars>
          <dgm:bulletEnabled val="1"/>
        </dgm:presLayoutVars>
      </dgm:prSet>
      <dgm:spPr/>
    </dgm:pt>
  </dgm:ptLst>
  <dgm:cxnLst>
    <dgm:cxn modelId="{C97C4F18-2A33-4600-8639-DEB592CA9E65}" type="presOf" srcId="{952C6B2F-B944-42F1-8A60-FD8093100C39}" destId="{CEFE28F5-9178-4CF9-AD8B-9019CAF7ED3C}" srcOrd="0" destOrd="0" presId="urn:microsoft.com/office/officeart/2005/8/layout/hList1"/>
    <dgm:cxn modelId="{1AFDF118-0790-4D0D-90D2-B8D18FE1F77B}" srcId="{E8507E67-DF2E-470E-907A-C38A6810ABFA}" destId="{AA98B446-1DB1-4FE1-8468-2EA96D8E3269}" srcOrd="0" destOrd="0" parTransId="{E0CD4B6C-84E4-4AF6-B780-CA06A77F7501}" sibTransId="{BD7BED73-533D-43D0-9547-C3C016940A69}"/>
    <dgm:cxn modelId="{FF247E3D-79F7-41FE-9B09-981B63EAB429}" srcId="{0AC0278D-233C-40A3-AD5A-4D07BC5B72AE}" destId="{94D08201-B787-41C2-B18A-E8F756588C5C}" srcOrd="1" destOrd="0" parTransId="{653915FE-F584-486B-B223-43FB8BDEA09F}" sibTransId="{BE0C6803-E77F-4BCD-A8D2-AD1149D60A83}"/>
    <dgm:cxn modelId="{E85DB93F-87C8-4D8D-AD2F-C634631EEFEB}" type="presOf" srcId="{0AC0278D-233C-40A3-AD5A-4D07BC5B72AE}" destId="{A2CA75C1-869E-48F7-860C-5327CC61A806}" srcOrd="0" destOrd="0" presId="urn:microsoft.com/office/officeart/2005/8/layout/hList1"/>
    <dgm:cxn modelId="{D330D850-5DC1-4B4E-B5AF-16EF409513D5}" srcId="{94D08201-B787-41C2-B18A-E8F756588C5C}" destId="{31233241-0B6E-45B3-A077-3DCDC9F7D205}" srcOrd="0" destOrd="0" parTransId="{8F8CDC88-8947-4BB7-AF46-59DC3EF7637B}" sibTransId="{E999B380-C875-4BCD-BC02-45F059601747}"/>
    <dgm:cxn modelId="{D3785C56-0FF5-4DE1-ACC8-89730D23AE0C}" type="presOf" srcId="{31233241-0B6E-45B3-A077-3DCDC9F7D205}" destId="{88A4D8A0-C8E1-4455-B26D-15B58C3B2C91}" srcOrd="0" destOrd="0" presId="urn:microsoft.com/office/officeart/2005/8/layout/hList1"/>
    <dgm:cxn modelId="{81CAC391-5268-44BC-BF62-53CB4BBC7335}" type="presOf" srcId="{94D08201-B787-41C2-B18A-E8F756588C5C}" destId="{E555CEE9-4611-42A6-9BC9-DC4163CCE5A6}" srcOrd="0" destOrd="0" presId="urn:microsoft.com/office/officeart/2005/8/layout/hList1"/>
    <dgm:cxn modelId="{73F4F19E-660D-4CDC-A19D-FDBFC9A210AA}" srcId="{0AC0278D-233C-40A3-AD5A-4D07BC5B72AE}" destId="{E8507E67-DF2E-470E-907A-C38A6810ABFA}" srcOrd="0" destOrd="0" parTransId="{1000D49A-D0D6-4CC4-B0FF-DB9CFDB05367}" sibTransId="{830C6D82-F324-43F0-AC6F-4856D74D6B57}"/>
    <dgm:cxn modelId="{FA6205A5-7C48-40CB-B0BE-2ECCC09DA69C}" type="presOf" srcId="{53E08DAE-2E01-4EB3-8C6A-30B02C1988D7}" destId="{B0BEF541-F882-4D07-8E08-940B8BD9619E}" srcOrd="0" destOrd="0" presId="urn:microsoft.com/office/officeart/2005/8/layout/hList1"/>
    <dgm:cxn modelId="{349BC2B9-01AC-4CE6-B089-F141E11C6B1A}" type="presOf" srcId="{E8507E67-DF2E-470E-907A-C38A6810ABFA}" destId="{52F0776F-541C-42D1-8888-321A91E6F1F7}" srcOrd="0" destOrd="0" presId="urn:microsoft.com/office/officeart/2005/8/layout/hList1"/>
    <dgm:cxn modelId="{DB0074C6-E397-4A1D-86F6-0D1D96BCCC01}" type="presOf" srcId="{AA98B446-1DB1-4FE1-8468-2EA96D8E3269}" destId="{C5B17435-7938-481C-BE83-17D0D17ADEC8}" srcOrd="0" destOrd="0" presId="urn:microsoft.com/office/officeart/2005/8/layout/hList1"/>
    <dgm:cxn modelId="{3D0658C8-0946-46AD-9E5F-CC52642AC215}" srcId="{0AC0278D-233C-40A3-AD5A-4D07BC5B72AE}" destId="{53E08DAE-2E01-4EB3-8C6A-30B02C1988D7}" srcOrd="2" destOrd="0" parTransId="{A4115767-6A1C-4B79-938F-B49B2AB953CC}" sibTransId="{A8A74835-1A95-45E4-99C5-48672FD43BBA}"/>
    <dgm:cxn modelId="{419D96F0-40FE-45E2-BED4-1167937E6B19}" srcId="{53E08DAE-2E01-4EB3-8C6A-30B02C1988D7}" destId="{952C6B2F-B944-42F1-8A60-FD8093100C39}" srcOrd="0" destOrd="0" parTransId="{40732A34-A76F-43EE-AA52-573257035020}" sibTransId="{B71D3089-46AA-409A-A549-9F857C8D02D9}"/>
    <dgm:cxn modelId="{F9FFCC98-8400-4613-86A9-10D88BB8B86B}" type="presParOf" srcId="{A2CA75C1-869E-48F7-860C-5327CC61A806}" destId="{A873CAB7-6721-4A60-8DE1-193EB4E136C5}" srcOrd="0" destOrd="0" presId="urn:microsoft.com/office/officeart/2005/8/layout/hList1"/>
    <dgm:cxn modelId="{65A0DABC-8B17-47AF-962C-6CCF22A33FDA}" type="presParOf" srcId="{A873CAB7-6721-4A60-8DE1-193EB4E136C5}" destId="{52F0776F-541C-42D1-8888-321A91E6F1F7}" srcOrd="0" destOrd="0" presId="urn:microsoft.com/office/officeart/2005/8/layout/hList1"/>
    <dgm:cxn modelId="{85B09234-607C-4243-9519-C496A37DAB70}" type="presParOf" srcId="{A873CAB7-6721-4A60-8DE1-193EB4E136C5}" destId="{C5B17435-7938-481C-BE83-17D0D17ADEC8}" srcOrd="1" destOrd="0" presId="urn:microsoft.com/office/officeart/2005/8/layout/hList1"/>
    <dgm:cxn modelId="{2154A2D6-D2DF-4966-8CE8-87F80A011E50}" type="presParOf" srcId="{A2CA75C1-869E-48F7-860C-5327CC61A806}" destId="{BF43625E-E384-4970-A2D1-500DD5A8A771}" srcOrd="1" destOrd="0" presId="urn:microsoft.com/office/officeart/2005/8/layout/hList1"/>
    <dgm:cxn modelId="{F214C986-BAE6-4B52-A787-403D6A86B65C}" type="presParOf" srcId="{A2CA75C1-869E-48F7-860C-5327CC61A806}" destId="{993811D2-E861-48AF-B65A-C7A90E0C9655}" srcOrd="2" destOrd="0" presId="urn:microsoft.com/office/officeart/2005/8/layout/hList1"/>
    <dgm:cxn modelId="{C5BCFFEC-5D99-4736-B4E8-B6ABE9ACA4FA}" type="presParOf" srcId="{993811D2-E861-48AF-B65A-C7A90E0C9655}" destId="{E555CEE9-4611-42A6-9BC9-DC4163CCE5A6}" srcOrd="0" destOrd="0" presId="urn:microsoft.com/office/officeart/2005/8/layout/hList1"/>
    <dgm:cxn modelId="{768250C1-DBE6-4545-A8C5-F73259B59FDC}" type="presParOf" srcId="{993811D2-E861-48AF-B65A-C7A90E0C9655}" destId="{88A4D8A0-C8E1-4455-B26D-15B58C3B2C91}" srcOrd="1" destOrd="0" presId="urn:microsoft.com/office/officeart/2005/8/layout/hList1"/>
    <dgm:cxn modelId="{41A733BC-5683-4BE8-965E-42CD2FF247BF}" type="presParOf" srcId="{A2CA75C1-869E-48F7-860C-5327CC61A806}" destId="{DF593778-CF9E-49D5-9B88-0BB418DDFB37}" srcOrd="3" destOrd="0" presId="urn:microsoft.com/office/officeart/2005/8/layout/hList1"/>
    <dgm:cxn modelId="{EF8F85A4-2E84-421F-B4DF-7136C3E93321}" type="presParOf" srcId="{A2CA75C1-869E-48F7-860C-5327CC61A806}" destId="{55F13E56-B12D-47A9-A7F1-5A6ABDBD3EBB}" srcOrd="4" destOrd="0" presId="urn:microsoft.com/office/officeart/2005/8/layout/hList1"/>
    <dgm:cxn modelId="{F25EA3CF-6FAE-4C9A-A4BE-BC1D28EB89CA}" type="presParOf" srcId="{55F13E56-B12D-47A9-A7F1-5A6ABDBD3EBB}" destId="{B0BEF541-F882-4D07-8E08-940B8BD9619E}" srcOrd="0" destOrd="0" presId="urn:microsoft.com/office/officeart/2005/8/layout/hList1"/>
    <dgm:cxn modelId="{AB0580CC-DE8E-478E-B3F9-5E817B4BA268}" type="presParOf" srcId="{55F13E56-B12D-47A9-A7F1-5A6ABDBD3EBB}" destId="{CEFE28F5-9178-4CF9-AD8B-9019CAF7ED3C}" srcOrd="1" destOrd="0" presId="urn:microsoft.com/office/officeart/2005/8/layout/hList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CB740E7-1FA6-4DBA-99E3-43D498957918}" type="doc">
      <dgm:prSet loTypeId="urn:microsoft.com/office/officeart/2005/8/layout/hProcess9" loCatId="process" qsTypeId="urn:microsoft.com/office/officeart/2005/8/quickstyle/simple1" qsCatId="simple" csTypeId="urn:microsoft.com/office/officeart/2005/8/colors/colorful1" csCatId="colorful"/>
      <dgm:spPr/>
      <dgm:t>
        <a:bodyPr/>
        <a:lstStyle/>
        <a:p>
          <a:endParaRPr lang="fr-FR"/>
        </a:p>
      </dgm:t>
    </dgm:pt>
    <dgm:pt modelId="{8A3E2ABC-3F78-4740-AED0-4C261FEE8DC5}">
      <dgm:prSet/>
      <dgm:spPr/>
      <dgm:t>
        <a:bodyPr/>
        <a:lstStyle/>
        <a:p>
          <a:r>
            <a:rPr lang="fr-FR" b="1"/>
            <a:t>Recyclage des déchets d’entreprise : les bons gestes</a:t>
          </a:r>
          <a:endParaRPr lang="fr-FR"/>
        </a:p>
      </dgm:t>
    </dgm:pt>
    <dgm:pt modelId="{19182DAB-29BA-4373-905E-CCAEAA8E4807}" type="parTrans" cxnId="{8765D54A-C5E7-4BB9-BFE7-03F9ABADEF2D}">
      <dgm:prSet/>
      <dgm:spPr/>
      <dgm:t>
        <a:bodyPr/>
        <a:lstStyle/>
        <a:p>
          <a:endParaRPr lang="fr-FR"/>
        </a:p>
      </dgm:t>
    </dgm:pt>
    <dgm:pt modelId="{A78E534E-E314-4648-BBA2-432BF46C71D4}" type="sibTrans" cxnId="{8765D54A-C5E7-4BB9-BFE7-03F9ABADEF2D}">
      <dgm:prSet/>
      <dgm:spPr/>
      <dgm:t>
        <a:bodyPr/>
        <a:lstStyle/>
        <a:p>
          <a:endParaRPr lang="fr-FR"/>
        </a:p>
      </dgm:t>
    </dgm:pt>
    <dgm:pt modelId="{A8498493-39FC-48AA-8D25-2EFD97479938}">
      <dgm:prSet/>
      <dgm:spPr/>
      <dgm:t>
        <a:bodyPr/>
        <a:lstStyle/>
        <a:p>
          <a:r>
            <a:rPr lang="fr-FR"/>
            <a:t>En triant les déchets issus des activités industrielles, on peut diminuer leur quantité et éviter un surcoût lors du traitement. Ainsi, c’est un geste écoresponsable qui représente également une réduction sur la facture des déchets !  </a:t>
          </a:r>
        </a:p>
      </dgm:t>
    </dgm:pt>
    <dgm:pt modelId="{CCE25899-16C5-4257-84DE-6325D3A3CA9A}" type="parTrans" cxnId="{104FE7BC-0697-4A9C-9B58-6103D9A9FDC5}">
      <dgm:prSet/>
      <dgm:spPr/>
      <dgm:t>
        <a:bodyPr/>
        <a:lstStyle/>
        <a:p>
          <a:endParaRPr lang="fr-FR"/>
        </a:p>
      </dgm:t>
    </dgm:pt>
    <dgm:pt modelId="{543E7F1D-5F38-469B-B6F3-CCF5C60048EC}" type="sibTrans" cxnId="{104FE7BC-0697-4A9C-9B58-6103D9A9FDC5}">
      <dgm:prSet/>
      <dgm:spPr/>
      <dgm:t>
        <a:bodyPr/>
        <a:lstStyle/>
        <a:p>
          <a:endParaRPr lang="fr-FR"/>
        </a:p>
      </dgm:t>
    </dgm:pt>
    <dgm:pt modelId="{DE0C1A1E-2722-4875-BBE9-5ED036CB237B}">
      <dgm:prSet/>
      <dgm:spPr/>
      <dgm:t>
        <a:bodyPr/>
        <a:lstStyle/>
        <a:p>
          <a:r>
            <a:rPr lang="fr-FR" b="1"/>
            <a:t>Opter pour le recyclage</a:t>
          </a:r>
          <a:endParaRPr lang="fr-FR"/>
        </a:p>
      </dgm:t>
    </dgm:pt>
    <dgm:pt modelId="{8D7B58C4-9C55-4A22-B05B-50ABD95FDBF5}" type="parTrans" cxnId="{67F2CB22-51DC-4870-B7E0-7C4977B70B07}">
      <dgm:prSet/>
      <dgm:spPr/>
      <dgm:t>
        <a:bodyPr/>
        <a:lstStyle/>
        <a:p>
          <a:endParaRPr lang="fr-FR"/>
        </a:p>
      </dgm:t>
    </dgm:pt>
    <dgm:pt modelId="{E5381231-C8A6-4B18-B00D-C2A938083FCB}" type="sibTrans" cxnId="{67F2CB22-51DC-4870-B7E0-7C4977B70B07}">
      <dgm:prSet/>
      <dgm:spPr/>
      <dgm:t>
        <a:bodyPr/>
        <a:lstStyle/>
        <a:p>
          <a:endParaRPr lang="fr-FR"/>
        </a:p>
      </dgm:t>
    </dgm:pt>
    <dgm:pt modelId="{346CEC97-79C8-40D0-BA0D-DE0E6925365B}" type="pres">
      <dgm:prSet presAssocID="{ECB740E7-1FA6-4DBA-99E3-43D498957918}" presName="CompostProcess" presStyleCnt="0">
        <dgm:presLayoutVars>
          <dgm:dir/>
          <dgm:resizeHandles val="exact"/>
        </dgm:presLayoutVars>
      </dgm:prSet>
      <dgm:spPr/>
    </dgm:pt>
    <dgm:pt modelId="{3281F637-21C6-4BAC-882A-BB1E08453954}" type="pres">
      <dgm:prSet presAssocID="{ECB740E7-1FA6-4DBA-99E3-43D498957918}" presName="arrow" presStyleLbl="bgShp" presStyleIdx="0" presStyleCnt="1"/>
      <dgm:spPr/>
    </dgm:pt>
    <dgm:pt modelId="{6665D33A-64CD-4D58-924F-40AD08FCE242}" type="pres">
      <dgm:prSet presAssocID="{ECB740E7-1FA6-4DBA-99E3-43D498957918}" presName="linearProcess" presStyleCnt="0"/>
      <dgm:spPr/>
    </dgm:pt>
    <dgm:pt modelId="{C1A038F1-50AD-49D4-AD1A-A3F573142F9D}" type="pres">
      <dgm:prSet presAssocID="{8A3E2ABC-3F78-4740-AED0-4C261FEE8DC5}" presName="textNode" presStyleLbl="node1" presStyleIdx="0" presStyleCnt="3">
        <dgm:presLayoutVars>
          <dgm:bulletEnabled val="1"/>
        </dgm:presLayoutVars>
      </dgm:prSet>
      <dgm:spPr/>
    </dgm:pt>
    <dgm:pt modelId="{4E2B0829-4432-4043-B96F-9AB39543D785}" type="pres">
      <dgm:prSet presAssocID="{A78E534E-E314-4648-BBA2-432BF46C71D4}" presName="sibTrans" presStyleCnt="0"/>
      <dgm:spPr/>
    </dgm:pt>
    <dgm:pt modelId="{5BBA1B28-6E1F-46F8-9E6E-BA6F1D194416}" type="pres">
      <dgm:prSet presAssocID="{A8498493-39FC-48AA-8D25-2EFD97479938}" presName="textNode" presStyleLbl="node1" presStyleIdx="1" presStyleCnt="3">
        <dgm:presLayoutVars>
          <dgm:bulletEnabled val="1"/>
        </dgm:presLayoutVars>
      </dgm:prSet>
      <dgm:spPr/>
    </dgm:pt>
    <dgm:pt modelId="{E4838593-4732-416D-ABA2-4BD2AE8E6037}" type="pres">
      <dgm:prSet presAssocID="{543E7F1D-5F38-469B-B6F3-CCF5C60048EC}" presName="sibTrans" presStyleCnt="0"/>
      <dgm:spPr/>
    </dgm:pt>
    <dgm:pt modelId="{88ADE204-2BA2-476B-AEAE-9264020CA4D3}" type="pres">
      <dgm:prSet presAssocID="{DE0C1A1E-2722-4875-BBE9-5ED036CB237B}" presName="textNode" presStyleLbl="node1" presStyleIdx="2" presStyleCnt="3">
        <dgm:presLayoutVars>
          <dgm:bulletEnabled val="1"/>
        </dgm:presLayoutVars>
      </dgm:prSet>
      <dgm:spPr/>
    </dgm:pt>
  </dgm:ptLst>
  <dgm:cxnLst>
    <dgm:cxn modelId="{67F2CB22-51DC-4870-B7E0-7C4977B70B07}" srcId="{ECB740E7-1FA6-4DBA-99E3-43D498957918}" destId="{DE0C1A1E-2722-4875-BBE9-5ED036CB237B}" srcOrd="2" destOrd="0" parTransId="{8D7B58C4-9C55-4A22-B05B-50ABD95FDBF5}" sibTransId="{E5381231-C8A6-4B18-B00D-C2A938083FCB}"/>
    <dgm:cxn modelId="{8765D54A-C5E7-4BB9-BFE7-03F9ABADEF2D}" srcId="{ECB740E7-1FA6-4DBA-99E3-43D498957918}" destId="{8A3E2ABC-3F78-4740-AED0-4C261FEE8DC5}" srcOrd="0" destOrd="0" parTransId="{19182DAB-29BA-4373-905E-CCAEAA8E4807}" sibTransId="{A78E534E-E314-4648-BBA2-432BF46C71D4}"/>
    <dgm:cxn modelId="{092BAD7A-839F-4487-9AF4-0192BA54DA52}" type="presOf" srcId="{ECB740E7-1FA6-4DBA-99E3-43D498957918}" destId="{346CEC97-79C8-40D0-BA0D-DE0E6925365B}" srcOrd="0" destOrd="0" presId="urn:microsoft.com/office/officeart/2005/8/layout/hProcess9"/>
    <dgm:cxn modelId="{0D304A8A-DED6-445A-87FC-C3F8675AB800}" type="presOf" srcId="{8A3E2ABC-3F78-4740-AED0-4C261FEE8DC5}" destId="{C1A038F1-50AD-49D4-AD1A-A3F573142F9D}" srcOrd="0" destOrd="0" presId="urn:microsoft.com/office/officeart/2005/8/layout/hProcess9"/>
    <dgm:cxn modelId="{49C4A3B6-08EE-476D-B4AA-80A3A743BE5B}" type="presOf" srcId="{A8498493-39FC-48AA-8D25-2EFD97479938}" destId="{5BBA1B28-6E1F-46F8-9E6E-BA6F1D194416}" srcOrd="0" destOrd="0" presId="urn:microsoft.com/office/officeart/2005/8/layout/hProcess9"/>
    <dgm:cxn modelId="{250E74BA-6D60-4997-B9B5-E8C5D65496F7}" type="presOf" srcId="{DE0C1A1E-2722-4875-BBE9-5ED036CB237B}" destId="{88ADE204-2BA2-476B-AEAE-9264020CA4D3}" srcOrd="0" destOrd="0" presId="urn:microsoft.com/office/officeart/2005/8/layout/hProcess9"/>
    <dgm:cxn modelId="{104FE7BC-0697-4A9C-9B58-6103D9A9FDC5}" srcId="{ECB740E7-1FA6-4DBA-99E3-43D498957918}" destId="{A8498493-39FC-48AA-8D25-2EFD97479938}" srcOrd="1" destOrd="0" parTransId="{CCE25899-16C5-4257-84DE-6325D3A3CA9A}" sibTransId="{543E7F1D-5F38-469B-B6F3-CCF5C60048EC}"/>
    <dgm:cxn modelId="{59B6767E-54C4-4F33-B19E-9640A015044E}" type="presParOf" srcId="{346CEC97-79C8-40D0-BA0D-DE0E6925365B}" destId="{3281F637-21C6-4BAC-882A-BB1E08453954}" srcOrd="0" destOrd="0" presId="urn:microsoft.com/office/officeart/2005/8/layout/hProcess9"/>
    <dgm:cxn modelId="{BA80C613-A283-4A0D-9B5C-C1B492930761}" type="presParOf" srcId="{346CEC97-79C8-40D0-BA0D-DE0E6925365B}" destId="{6665D33A-64CD-4D58-924F-40AD08FCE242}" srcOrd="1" destOrd="0" presId="urn:microsoft.com/office/officeart/2005/8/layout/hProcess9"/>
    <dgm:cxn modelId="{7FA1CB07-F9FA-438A-A5E3-4A79B48E13A6}" type="presParOf" srcId="{6665D33A-64CD-4D58-924F-40AD08FCE242}" destId="{C1A038F1-50AD-49D4-AD1A-A3F573142F9D}" srcOrd="0" destOrd="0" presId="urn:microsoft.com/office/officeart/2005/8/layout/hProcess9"/>
    <dgm:cxn modelId="{200217B1-DFF4-4583-A6E8-1069E4B77084}" type="presParOf" srcId="{6665D33A-64CD-4D58-924F-40AD08FCE242}" destId="{4E2B0829-4432-4043-B96F-9AB39543D785}" srcOrd="1" destOrd="0" presId="urn:microsoft.com/office/officeart/2005/8/layout/hProcess9"/>
    <dgm:cxn modelId="{AA065268-BB64-4E10-A8F6-F0C5288D6100}" type="presParOf" srcId="{6665D33A-64CD-4D58-924F-40AD08FCE242}" destId="{5BBA1B28-6E1F-46F8-9E6E-BA6F1D194416}" srcOrd="2" destOrd="0" presId="urn:microsoft.com/office/officeart/2005/8/layout/hProcess9"/>
    <dgm:cxn modelId="{61F6AFAB-3195-4DD6-B81A-66BDBF949BF0}" type="presParOf" srcId="{6665D33A-64CD-4D58-924F-40AD08FCE242}" destId="{E4838593-4732-416D-ABA2-4BD2AE8E6037}" srcOrd="3" destOrd="0" presId="urn:microsoft.com/office/officeart/2005/8/layout/hProcess9"/>
    <dgm:cxn modelId="{1A40FEC1-58C0-416B-9719-B13990C8CE39}" type="presParOf" srcId="{6665D33A-64CD-4D58-924F-40AD08FCE242}" destId="{88ADE204-2BA2-476B-AEAE-9264020CA4D3}"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A8D099A-2D27-47D6-B86D-1AD82AB8A805}" type="doc">
      <dgm:prSet loTypeId="urn:microsoft.com/office/officeart/2005/8/layout/hProcess9" loCatId="process" qsTypeId="urn:microsoft.com/office/officeart/2005/8/quickstyle/simple1" qsCatId="simple" csTypeId="urn:microsoft.com/office/officeart/2005/8/colors/colorful1" csCatId="colorful" phldr="1"/>
      <dgm:spPr/>
      <dgm:t>
        <a:bodyPr/>
        <a:lstStyle/>
        <a:p>
          <a:endParaRPr lang="fr-FR"/>
        </a:p>
      </dgm:t>
    </dgm:pt>
    <dgm:pt modelId="{815C219E-ED3B-4830-B706-3A4D0CE6C456}">
      <dgm:prSet/>
      <dgm:spPr/>
      <dgm:t>
        <a:bodyPr/>
        <a:lstStyle/>
        <a:p>
          <a:r>
            <a:rPr lang="fr-FR" dirty="0"/>
            <a:t>Déchets industriels banals regroupent :</a:t>
          </a:r>
        </a:p>
      </dgm:t>
    </dgm:pt>
    <dgm:pt modelId="{2E4169BB-78C8-4EBF-A7CC-B76815C2E068}" type="parTrans" cxnId="{3E592FC0-C29F-4067-BCE2-61D173C43F81}">
      <dgm:prSet/>
      <dgm:spPr/>
      <dgm:t>
        <a:bodyPr/>
        <a:lstStyle/>
        <a:p>
          <a:endParaRPr lang="fr-FR"/>
        </a:p>
      </dgm:t>
    </dgm:pt>
    <dgm:pt modelId="{AE83A665-A3CF-4799-8E39-EE4B06DC5893}" type="sibTrans" cxnId="{3E592FC0-C29F-4067-BCE2-61D173C43F81}">
      <dgm:prSet/>
      <dgm:spPr/>
      <dgm:t>
        <a:bodyPr/>
        <a:lstStyle/>
        <a:p>
          <a:endParaRPr lang="fr-FR"/>
        </a:p>
      </dgm:t>
    </dgm:pt>
    <dgm:pt modelId="{8A3D4F43-A6D4-440E-AB5E-488BAB9274EF}">
      <dgm:prSet/>
      <dgm:spPr/>
      <dgm:t>
        <a:bodyPr/>
        <a:lstStyle/>
        <a:p>
          <a:r>
            <a:rPr lang="fr-FR" dirty="0"/>
            <a:t>Les emballages usés : palettes, caisses, housses, bidons …</a:t>
          </a:r>
        </a:p>
      </dgm:t>
    </dgm:pt>
    <dgm:pt modelId="{275188F6-3B1F-4DA3-BFEC-F329A9B2D256}" type="parTrans" cxnId="{56A83BBC-00DD-451F-947D-E0ED67A3C7F2}">
      <dgm:prSet/>
      <dgm:spPr/>
      <dgm:t>
        <a:bodyPr/>
        <a:lstStyle/>
        <a:p>
          <a:endParaRPr lang="fr-FR"/>
        </a:p>
      </dgm:t>
    </dgm:pt>
    <dgm:pt modelId="{8CD048C4-DCF3-4579-AFEF-A13B1940FB6B}" type="sibTrans" cxnId="{56A83BBC-00DD-451F-947D-E0ED67A3C7F2}">
      <dgm:prSet/>
      <dgm:spPr/>
      <dgm:t>
        <a:bodyPr/>
        <a:lstStyle/>
        <a:p>
          <a:endParaRPr lang="fr-FR"/>
        </a:p>
      </dgm:t>
    </dgm:pt>
    <dgm:pt modelId="{19CDB8BB-0855-4911-BF6C-BBE14CB6A4D6}">
      <dgm:prSet/>
      <dgm:spPr/>
      <dgm:t>
        <a:bodyPr/>
        <a:lstStyle/>
        <a:p>
          <a:r>
            <a:rPr lang="fr-FR" dirty="0"/>
            <a:t>Les déchets de production : chutes, rebuts, résidus, sciures …</a:t>
          </a:r>
        </a:p>
      </dgm:t>
    </dgm:pt>
    <dgm:pt modelId="{F9F75A1F-4ACF-43ED-BC2B-9192820C5759}" type="parTrans" cxnId="{CA91B1A9-1154-4F86-9173-2E38A8F852B5}">
      <dgm:prSet/>
      <dgm:spPr/>
      <dgm:t>
        <a:bodyPr/>
        <a:lstStyle/>
        <a:p>
          <a:endParaRPr lang="fr-FR"/>
        </a:p>
      </dgm:t>
    </dgm:pt>
    <dgm:pt modelId="{007F574A-2397-47D5-957F-3730C713143C}" type="sibTrans" cxnId="{CA91B1A9-1154-4F86-9173-2E38A8F852B5}">
      <dgm:prSet/>
      <dgm:spPr/>
      <dgm:t>
        <a:bodyPr/>
        <a:lstStyle/>
        <a:p>
          <a:endParaRPr lang="fr-FR"/>
        </a:p>
      </dgm:t>
    </dgm:pt>
    <dgm:pt modelId="{32DDACA3-7F26-40E5-8F92-57024AF882C0}">
      <dgm:prSet/>
      <dgm:spPr/>
      <dgm:t>
        <a:bodyPr/>
        <a:lstStyle/>
        <a:p>
          <a:r>
            <a:rPr lang="fr-FR" dirty="0"/>
            <a:t>Les produits usagers : papiers, invendus, équipements hors service, les </a:t>
          </a:r>
          <a:r>
            <a:rPr lang="fr-FR" dirty="0" err="1"/>
            <a:t>bio-déchets</a:t>
          </a:r>
          <a:r>
            <a:rPr lang="fr-FR" dirty="0"/>
            <a:t> …</a:t>
          </a:r>
        </a:p>
      </dgm:t>
    </dgm:pt>
    <dgm:pt modelId="{2F5C60FD-EDE9-44BE-95F6-35D512F72D1D}" type="parTrans" cxnId="{AA28A9D3-DF7A-4778-BE53-4BAC9BB9B171}">
      <dgm:prSet/>
      <dgm:spPr/>
      <dgm:t>
        <a:bodyPr/>
        <a:lstStyle/>
        <a:p>
          <a:endParaRPr lang="fr-FR"/>
        </a:p>
      </dgm:t>
    </dgm:pt>
    <dgm:pt modelId="{DD58E67C-CEE9-4101-9F3B-43F1D03CB84E}" type="sibTrans" cxnId="{AA28A9D3-DF7A-4778-BE53-4BAC9BB9B171}">
      <dgm:prSet/>
      <dgm:spPr/>
      <dgm:t>
        <a:bodyPr/>
        <a:lstStyle/>
        <a:p>
          <a:endParaRPr lang="fr-FR"/>
        </a:p>
      </dgm:t>
    </dgm:pt>
    <dgm:pt modelId="{86FF0C20-4795-4078-AEAC-92302AA8D0D9}">
      <dgm:prSet/>
      <dgm:spPr/>
      <dgm:t>
        <a:bodyPr/>
        <a:lstStyle/>
        <a:p>
          <a:r>
            <a:rPr lang="fr-FR" dirty="0"/>
            <a:t>Les matériaux : verre, métaux, plastique, textile, cuir, papier, carton, bois, gravats …</a:t>
          </a:r>
          <a:br>
            <a:rPr lang="fr-FR" dirty="0"/>
          </a:br>
          <a:br>
            <a:rPr lang="fr-FR" dirty="0"/>
          </a:br>
          <a:br>
            <a:rPr lang="fr-FR" dirty="0"/>
          </a:br>
          <a:endParaRPr lang="fr-FR" dirty="0"/>
        </a:p>
      </dgm:t>
    </dgm:pt>
    <dgm:pt modelId="{D3582A2B-BE2B-47F5-8684-38C6A71701BF}" type="parTrans" cxnId="{FE2C1B73-F424-4D8A-9028-59BF7DACAABD}">
      <dgm:prSet/>
      <dgm:spPr/>
      <dgm:t>
        <a:bodyPr/>
        <a:lstStyle/>
        <a:p>
          <a:endParaRPr lang="fr-FR"/>
        </a:p>
      </dgm:t>
    </dgm:pt>
    <dgm:pt modelId="{EC8A78F0-3E50-4B51-925B-49A401F57058}" type="sibTrans" cxnId="{FE2C1B73-F424-4D8A-9028-59BF7DACAABD}">
      <dgm:prSet/>
      <dgm:spPr/>
      <dgm:t>
        <a:bodyPr/>
        <a:lstStyle/>
        <a:p>
          <a:endParaRPr lang="fr-FR"/>
        </a:p>
      </dgm:t>
    </dgm:pt>
    <dgm:pt modelId="{EEA45D45-9B3E-4E98-A1AB-70E035C62811}" type="pres">
      <dgm:prSet presAssocID="{5A8D099A-2D27-47D6-B86D-1AD82AB8A805}" presName="CompostProcess" presStyleCnt="0">
        <dgm:presLayoutVars>
          <dgm:dir/>
          <dgm:resizeHandles val="exact"/>
        </dgm:presLayoutVars>
      </dgm:prSet>
      <dgm:spPr/>
    </dgm:pt>
    <dgm:pt modelId="{4493BD90-7B57-4158-B6FE-4738AA06819B}" type="pres">
      <dgm:prSet presAssocID="{5A8D099A-2D27-47D6-B86D-1AD82AB8A805}" presName="arrow" presStyleLbl="bgShp" presStyleIdx="0" presStyleCnt="1"/>
      <dgm:spPr/>
    </dgm:pt>
    <dgm:pt modelId="{054D007A-1FD9-4819-82DB-E3216C5881A5}" type="pres">
      <dgm:prSet presAssocID="{5A8D099A-2D27-47D6-B86D-1AD82AB8A805}" presName="linearProcess" presStyleCnt="0"/>
      <dgm:spPr/>
    </dgm:pt>
    <dgm:pt modelId="{1A674ED4-6B7C-4A5A-B32B-473E2E426970}" type="pres">
      <dgm:prSet presAssocID="{815C219E-ED3B-4830-B706-3A4D0CE6C456}" presName="textNode" presStyleLbl="node1" presStyleIdx="0" presStyleCnt="5">
        <dgm:presLayoutVars>
          <dgm:bulletEnabled val="1"/>
        </dgm:presLayoutVars>
      </dgm:prSet>
      <dgm:spPr/>
    </dgm:pt>
    <dgm:pt modelId="{F1307252-94E1-46DB-A505-38F61C8A2D6E}" type="pres">
      <dgm:prSet presAssocID="{AE83A665-A3CF-4799-8E39-EE4B06DC5893}" presName="sibTrans" presStyleCnt="0"/>
      <dgm:spPr/>
    </dgm:pt>
    <dgm:pt modelId="{BDD872B0-70FA-4A29-8893-FA11659E863F}" type="pres">
      <dgm:prSet presAssocID="{8A3D4F43-A6D4-440E-AB5E-488BAB9274EF}" presName="textNode" presStyleLbl="node1" presStyleIdx="1" presStyleCnt="5">
        <dgm:presLayoutVars>
          <dgm:bulletEnabled val="1"/>
        </dgm:presLayoutVars>
      </dgm:prSet>
      <dgm:spPr/>
    </dgm:pt>
    <dgm:pt modelId="{F208BBE5-8EF6-40B7-8FC1-8F0DD965D80B}" type="pres">
      <dgm:prSet presAssocID="{8CD048C4-DCF3-4579-AFEF-A13B1940FB6B}" presName="sibTrans" presStyleCnt="0"/>
      <dgm:spPr/>
    </dgm:pt>
    <dgm:pt modelId="{BB7AC9AE-5C99-42A2-A0DC-44AC43EACB81}" type="pres">
      <dgm:prSet presAssocID="{19CDB8BB-0855-4911-BF6C-BBE14CB6A4D6}" presName="textNode" presStyleLbl="node1" presStyleIdx="2" presStyleCnt="5">
        <dgm:presLayoutVars>
          <dgm:bulletEnabled val="1"/>
        </dgm:presLayoutVars>
      </dgm:prSet>
      <dgm:spPr/>
    </dgm:pt>
    <dgm:pt modelId="{96586AAA-0DBA-41AB-B560-63E452ABD428}" type="pres">
      <dgm:prSet presAssocID="{007F574A-2397-47D5-957F-3730C713143C}" presName="sibTrans" presStyleCnt="0"/>
      <dgm:spPr/>
    </dgm:pt>
    <dgm:pt modelId="{046D631C-B529-4FD1-BF2D-59128DBF3CA7}" type="pres">
      <dgm:prSet presAssocID="{32DDACA3-7F26-40E5-8F92-57024AF882C0}" presName="textNode" presStyleLbl="node1" presStyleIdx="3" presStyleCnt="5">
        <dgm:presLayoutVars>
          <dgm:bulletEnabled val="1"/>
        </dgm:presLayoutVars>
      </dgm:prSet>
      <dgm:spPr/>
    </dgm:pt>
    <dgm:pt modelId="{30BF1324-4AB9-4FAA-A4CC-BDF9A4A66F54}" type="pres">
      <dgm:prSet presAssocID="{DD58E67C-CEE9-4101-9F3B-43F1D03CB84E}" presName="sibTrans" presStyleCnt="0"/>
      <dgm:spPr/>
    </dgm:pt>
    <dgm:pt modelId="{ED4D99DA-D999-4909-B852-E394100AEF45}" type="pres">
      <dgm:prSet presAssocID="{86FF0C20-4795-4078-AEAC-92302AA8D0D9}" presName="textNode" presStyleLbl="node1" presStyleIdx="4" presStyleCnt="5">
        <dgm:presLayoutVars>
          <dgm:bulletEnabled val="1"/>
        </dgm:presLayoutVars>
      </dgm:prSet>
      <dgm:spPr/>
    </dgm:pt>
  </dgm:ptLst>
  <dgm:cxnLst>
    <dgm:cxn modelId="{8D98F41A-995F-4021-8758-E4438B2482A2}" type="presOf" srcId="{8A3D4F43-A6D4-440E-AB5E-488BAB9274EF}" destId="{BDD872B0-70FA-4A29-8893-FA11659E863F}" srcOrd="0" destOrd="0" presId="urn:microsoft.com/office/officeart/2005/8/layout/hProcess9"/>
    <dgm:cxn modelId="{EEDE3A24-9A78-486B-93AB-EAC538BF589D}" type="presOf" srcId="{32DDACA3-7F26-40E5-8F92-57024AF882C0}" destId="{046D631C-B529-4FD1-BF2D-59128DBF3CA7}" srcOrd="0" destOrd="0" presId="urn:microsoft.com/office/officeart/2005/8/layout/hProcess9"/>
    <dgm:cxn modelId="{59680A35-47A0-4DBA-A64B-3E4881D70C8A}" type="presOf" srcId="{19CDB8BB-0855-4911-BF6C-BBE14CB6A4D6}" destId="{BB7AC9AE-5C99-42A2-A0DC-44AC43EACB81}" srcOrd="0" destOrd="0" presId="urn:microsoft.com/office/officeart/2005/8/layout/hProcess9"/>
    <dgm:cxn modelId="{ED508445-9DBE-44B8-85FE-CC76DF68CDBC}" type="presOf" srcId="{5A8D099A-2D27-47D6-B86D-1AD82AB8A805}" destId="{EEA45D45-9B3E-4E98-A1AB-70E035C62811}" srcOrd="0" destOrd="0" presId="urn:microsoft.com/office/officeart/2005/8/layout/hProcess9"/>
    <dgm:cxn modelId="{FE2C1B73-F424-4D8A-9028-59BF7DACAABD}" srcId="{5A8D099A-2D27-47D6-B86D-1AD82AB8A805}" destId="{86FF0C20-4795-4078-AEAC-92302AA8D0D9}" srcOrd="4" destOrd="0" parTransId="{D3582A2B-BE2B-47F5-8684-38C6A71701BF}" sibTransId="{EC8A78F0-3E50-4B51-925B-49A401F57058}"/>
    <dgm:cxn modelId="{CA91B1A9-1154-4F86-9173-2E38A8F852B5}" srcId="{5A8D099A-2D27-47D6-B86D-1AD82AB8A805}" destId="{19CDB8BB-0855-4911-BF6C-BBE14CB6A4D6}" srcOrd="2" destOrd="0" parTransId="{F9F75A1F-4ACF-43ED-BC2B-9192820C5759}" sibTransId="{007F574A-2397-47D5-957F-3730C713143C}"/>
    <dgm:cxn modelId="{609548B3-DBF4-420A-8EDB-75F4A4E29C2D}" type="presOf" srcId="{86FF0C20-4795-4078-AEAC-92302AA8D0D9}" destId="{ED4D99DA-D999-4909-B852-E394100AEF45}" srcOrd="0" destOrd="0" presId="urn:microsoft.com/office/officeart/2005/8/layout/hProcess9"/>
    <dgm:cxn modelId="{56A83BBC-00DD-451F-947D-E0ED67A3C7F2}" srcId="{5A8D099A-2D27-47D6-B86D-1AD82AB8A805}" destId="{8A3D4F43-A6D4-440E-AB5E-488BAB9274EF}" srcOrd="1" destOrd="0" parTransId="{275188F6-3B1F-4DA3-BFEC-F329A9B2D256}" sibTransId="{8CD048C4-DCF3-4579-AFEF-A13B1940FB6B}"/>
    <dgm:cxn modelId="{3E592FC0-C29F-4067-BCE2-61D173C43F81}" srcId="{5A8D099A-2D27-47D6-B86D-1AD82AB8A805}" destId="{815C219E-ED3B-4830-B706-3A4D0CE6C456}" srcOrd="0" destOrd="0" parTransId="{2E4169BB-78C8-4EBF-A7CC-B76815C2E068}" sibTransId="{AE83A665-A3CF-4799-8E39-EE4B06DC5893}"/>
    <dgm:cxn modelId="{52A833D0-BAA7-440B-AF9E-7F30675E388A}" type="presOf" srcId="{815C219E-ED3B-4830-B706-3A4D0CE6C456}" destId="{1A674ED4-6B7C-4A5A-B32B-473E2E426970}" srcOrd="0" destOrd="0" presId="urn:microsoft.com/office/officeart/2005/8/layout/hProcess9"/>
    <dgm:cxn modelId="{AA28A9D3-DF7A-4778-BE53-4BAC9BB9B171}" srcId="{5A8D099A-2D27-47D6-B86D-1AD82AB8A805}" destId="{32DDACA3-7F26-40E5-8F92-57024AF882C0}" srcOrd="3" destOrd="0" parTransId="{2F5C60FD-EDE9-44BE-95F6-35D512F72D1D}" sibTransId="{DD58E67C-CEE9-4101-9F3B-43F1D03CB84E}"/>
    <dgm:cxn modelId="{EB1BDC2D-3DA2-42AE-850C-7B3A8D1AA223}" type="presParOf" srcId="{EEA45D45-9B3E-4E98-A1AB-70E035C62811}" destId="{4493BD90-7B57-4158-B6FE-4738AA06819B}" srcOrd="0" destOrd="0" presId="urn:microsoft.com/office/officeart/2005/8/layout/hProcess9"/>
    <dgm:cxn modelId="{C0066782-0593-4455-AF58-7C2FE8F56030}" type="presParOf" srcId="{EEA45D45-9B3E-4E98-A1AB-70E035C62811}" destId="{054D007A-1FD9-4819-82DB-E3216C5881A5}" srcOrd="1" destOrd="0" presId="urn:microsoft.com/office/officeart/2005/8/layout/hProcess9"/>
    <dgm:cxn modelId="{2E9E512B-2EC7-4E74-B58A-AC9A515694D0}" type="presParOf" srcId="{054D007A-1FD9-4819-82DB-E3216C5881A5}" destId="{1A674ED4-6B7C-4A5A-B32B-473E2E426970}" srcOrd="0" destOrd="0" presId="urn:microsoft.com/office/officeart/2005/8/layout/hProcess9"/>
    <dgm:cxn modelId="{73A85E85-D2B7-4542-B5C0-FD6610DD3AED}" type="presParOf" srcId="{054D007A-1FD9-4819-82DB-E3216C5881A5}" destId="{F1307252-94E1-46DB-A505-38F61C8A2D6E}" srcOrd="1" destOrd="0" presId="urn:microsoft.com/office/officeart/2005/8/layout/hProcess9"/>
    <dgm:cxn modelId="{2A82F344-CF48-418D-B1EB-4B5E15EA23AD}" type="presParOf" srcId="{054D007A-1FD9-4819-82DB-E3216C5881A5}" destId="{BDD872B0-70FA-4A29-8893-FA11659E863F}" srcOrd="2" destOrd="0" presId="urn:microsoft.com/office/officeart/2005/8/layout/hProcess9"/>
    <dgm:cxn modelId="{25D0F9F0-7784-4D84-91D3-3EFC9A6B5642}" type="presParOf" srcId="{054D007A-1FD9-4819-82DB-E3216C5881A5}" destId="{F208BBE5-8EF6-40B7-8FC1-8F0DD965D80B}" srcOrd="3" destOrd="0" presId="urn:microsoft.com/office/officeart/2005/8/layout/hProcess9"/>
    <dgm:cxn modelId="{81CB26D0-5581-4213-AEFD-0BE5A7C11A04}" type="presParOf" srcId="{054D007A-1FD9-4819-82DB-E3216C5881A5}" destId="{BB7AC9AE-5C99-42A2-A0DC-44AC43EACB81}" srcOrd="4" destOrd="0" presId="urn:microsoft.com/office/officeart/2005/8/layout/hProcess9"/>
    <dgm:cxn modelId="{EF222961-CE66-49C3-AFE3-944C85323A2B}" type="presParOf" srcId="{054D007A-1FD9-4819-82DB-E3216C5881A5}" destId="{96586AAA-0DBA-41AB-B560-63E452ABD428}" srcOrd="5" destOrd="0" presId="urn:microsoft.com/office/officeart/2005/8/layout/hProcess9"/>
    <dgm:cxn modelId="{848D1E0E-F74F-49F2-A727-203E25F93293}" type="presParOf" srcId="{054D007A-1FD9-4819-82DB-E3216C5881A5}" destId="{046D631C-B529-4FD1-BF2D-59128DBF3CA7}" srcOrd="6" destOrd="0" presId="urn:microsoft.com/office/officeart/2005/8/layout/hProcess9"/>
    <dgm:cxn modelId="{77FA7EEB-BF00-4BEE-A249-1CD9AC1A167F}" type="presParOf" srcId="{054D007A-1FD9-4819-82DB-E3216C5881A5}" destId="{30BF1324-4AB9-4FAA-A4CC-BDF9A4A66F54}" srcOrd="7" destOrd="0" presId="urn:microsoft.com/office/officeart/2005/8/layout/hProcess9"/>
    <dgm:cxn modelId="{D315C99F-1D0C-4C0F-8C3E-4342AC9E3B0B}" type="presParOf" srcId="{054D007A-1FD9-4819-82DB-E3216C5881A5}" destId="{ED4D99DA-D999-4909-B852-E394100AEF45}" srcOrd="8"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40EE0DE-3D6E-4F9D-A428-C1AD96AB34C0}" type="doc">
      <dgm:prSet loTypeId="urn:microsoft.com/office/officeart/2005/8/layout/vList5" loCatId="list" qsTypeId="urn:microsoft.com/office/officeart/2005/8/quickstyle/simple1" qsCatId="simple" csTypeId="urn:microsoft.com/office/officeart/2005/8/colors/colorful3" csCatId="colorful" phldr="1"/>
      <dgm:spPr/>
      <dgm:t>
        <a:bodyPr/>
        <a:lstStyle/>
        <a:p>
          <a:endParaRPr lang="fr-FR"/>
        </a:p>
      </dgm:t>
    </dgm:pt>
    <dgm:pt modelId="{07B38B9D-6D5B-473A-BF74-9DE65AB5CCEB}">
      <dgm:prSet/>
      <dgm:spPr/>
      <dgm:t>
        <a:bodyPr/>
        <a:lstStyle/>
        <a:p>
          <a:r>
            <a:rPr lang="fr-FR" dirty="0"/>
            <a:t>Chaque entreprise est responsable des déchets qu’elle produit, y compris les déchets dangereux pour l’homme et l’environnement. Elle devra donc s’assurer de leur élimination, qui doit être conforme à la réglementation en vigueur. Parmi les déchets dangereux les plus courants, on peut noter :</a:t>
          </a:r>
        </a:p>
      </dgm:t>
    </dgm:pt>
    <dgm:pt modelId="{DB24813B-AA17-427E-AEC3-023A0F105978}" type="parTrans" cxnId="{D2C6B11E-1256-46FA-BCC1-7BC544011D28}">
      <dgm:prSet/>
      <dgm:spPr/>
      <dgm:t>
        <a:bodyPr/>
        <a:lstStyle/>
        <a:p>
          <a:endParaRPr lang="fr-FR"/>
        </a:p>
      </dgm:t>
    </dgm:pt>
    <dgm:pt modelId="{7A4D3BC0-8900-46A1-9EF3-CA5B823F66CB}" type="sibTrans" cxnId="{D2C6B11E-1256-46FA-BCC1-7BC544011D28}">
      <dgm:prSet/>
      <dgm:spPr/>
      <dgm:t>
        <a:bodyPr/>
        <a:lstStyle/>
        <a:p>
          <a:endParaRPr lang="fr-FR"/>
        </a:p>
      </dgm:t>
    </dgm:pt>
    <dgm:pt modelId="{FACA6B01-CA4E-44AA-8C41-BA840B6D4090}">
      <dgm:prSet/>
      <dgm:spPr/>
      <dgm:t>
        <a:bodyPr/>
        <a:lstStyle/>
        <a:p>
          <a:r>
            <a:rPr lang="fr-FR" dirty="0"/>
            <a:t>• les solvants</a:t>
          </a:r>
        </a:p>
      </dgm:t>
    </dgm:pt>
    <dgm:pt modelId="{C00E9723-87EC-4D29-B981-4E272C31F81B}" type="parTrans" cxnId="{85A20DF9-F31D-447B-9CB1-15B2D77B5F37}">
      <dgm:prSet/>
      <dgm:spPr/>
      <dgm:t>
        <a:bodyPr/>
        <a:lstStyle/>
        <a:p>
          <a:endParaRPr lang="fr-FR"/>
        </a:p>
      </dgm:t>
    </dgm:pt>
    <dgm:pt modelId="{E7B301D3-427B-4822-BFCE-1DC2BD817B52}" type="sibTrans" cxnId="{85A20DF9-F31D-447B-9CB1-15B2D77B5F37}">
      <dgm:prSet/>
      <dgm:spPr/>
      <dgm:t>
        <a:bodyPr/>
        <a:lstStyle/>
        <a:p>
          <a:endParaRPr lang="fr-FR"/>
        </a:p>
      </dgm:t>
    </dgm:pt>
    <dgm:pt modelId="{FBE58A07-5427-49DD-8192-3D7912289F6C}">
      <dgm:prSet/>
      <dgm:spPr/>
      <dgm:t>
        <a:bodyPr/>
        <a:lstStyle/>
        <a:p>
          <a:r>
            <a:rPr lang="fr-FR" dirty="0"/>
            <a:t>• les hydrocarbures</a:t>
          </a:r>
        </a:p>
      </dgm:t>
    </dgm:pt>
    <dgm:pt modelId="{26A48E1E-4B7A-4E76-BED6-A91486BEC067}" type="parTrans" cxnId="{A231484A-736E-4572-B1AD-8DAABC94F2B3}">
      <dgm:prSet/>
      <dgm:spPr/>
      <dgm:t>
        <a:bodyPr/>
        <a:lstStyle/>
        <a:p>
          <a:endParaRPr lang="fr-FR"/>
        </a:p>
      </dgm:t>
    </dgm:pt>
    <dgm:pt modelId="{2CFEDB9C-8A5F-4D46-B239-3C1FD3BD5BC9}" type="sibTrans" cxnId="{A231484A-736E-4572-B1AD-8DAABC94F2B3}">
      <dgm:prSet/>
      <dgm:spPr/>
      <dgm:t>
        <a:bodyPr/>
        <a:lstStyle/>
        <a:p>
          <a:endParaRPr lang="fr-FR"/>
        </a:p>
      </dgm:t>
    </dgm:pt>
    <dgm:pt modelId="{DB1F8060-61D3-4ADA-AD97-559E6C53629B}">
      <dgm:prSet/>
      <dgm:spPr/>
      <dgm:t>
        <a:bodyPr/>
        <a:lstStyle/>
        <a:p>
          <a:r>
            <a:rPr lang="fr-FR" dirty="0"/>
            <a:t>• les déchets phytosanitaires</a:t>
          </a:r>
        </a:p>
      </dgm:t>
    </dgm:pt>
    <dgm:pt modelId="{01F43733-F305-4B78-8CDF-47D9BBC8E43F}" type="parTrans" cxnId="{F79224DC-5402-4C37-9978-03B40FAEC288}">
      <dgm:prSet/>
      <dgm:spPr/>
      <dgm:t>
        <a:bodyPr/>
        <a:lstStyle/>
        <a:p>
          <a:endParaRPr lang="fr-FR"/>
        </a:p>
      </dgm:t>
    </dgm:pt>
    <dgm:pt modelId="{2992B4DE-00CB-4E61-9643-239416DD0810}" type="sibTrans" cxnId="{F79224DC-5402-4C37-9978-03B40FAEC288}">
      <dgm:prSet/>
      <dgm:spPr/>
      <dgm:t>
        <a:bodyPr/>
        <a:lstStyle/>
        <a:p>
          <a:endParaRPr lang="fr-FR"/>
        </a:p>
      </dgm:t>
    </dgm:pt>
    <dgm:pt modelId="{540353F7-54E1-46B9-8F37-DECB2B4E2C16}">
      <dgm:prSet/>
      <dgm:spPr/>
      <dgm:t>
        <a:bodyPr/>
        <a:lstStyle/>
        <a:p>
          <a:r>
            <a:rPr lang="fr-FR" dirty="0"/>
            <a:t>• la peinture</a:t>
          </a:r>
        </a:p>
      </dgm:t>
    </dgm:pt>
    <dgm:pt modelId="{416D2CA3-7201-43DD-864F-C3C267E7E00E}" type="parTrans" cxnId="{1253FB4F-1444-4B1F-BA95-F51BF633E4C1}">
      <dgm:prSet/>
      <dgm:spPr/>
      <dgm:t>
        <a:bodyPr/>
        <a:lstStyle/>
        <a:p>
          <a:endParaRPr lang="fr-FR"/>
        </a:p>
      </dgm:t>
    </dgm:pt>
    <dgm:pt modelId="{7812BA2D-1773-45F1-A351-AB8EE29327E6}" type="sibTrans" cxnId="{1253FB4F-1444-4B1F-BA95-F51BF633E4C1}">
      <dgm:prSet/>
      <dgm:spPr/>
      <dgm:t>
        <a:bodyPr/>
        <a:lstStyle/>
        <a:p>
          <a:endParaRPr lang="fr-FR"/>
        </a:p>
      </dgm:t>
    </dgm:pt>
    <dgm:pt modelId="{83840D22-A66F-4E8B-B012-4C302D1AFF96}">
      <dgm:prSet/>
      <dgm:spPr/>
      <dgm:t>
        <a:bodyPr/>
        <a:lstStyle/>
        <a:p>
          <a:r>
            <a:rPr lang="fr-FR" dirty="0"/>
            <a:t>• l’encre</a:t>
          </a:r>
        </a:p>
      </dgm:t>
    </dgm:pt>
    <dgm:pt modelId="{A8D775D1-8CA4-4394-AD9B-C332DEBF0086}" type="parTrans" cxnId="{5D3A40B7-DEA1-41D6-A0DD-1B67C3434D9A}">
      <dgm:prSet/>
      <dgm:spPr/>
      <dgm:t>
        <a:bodyPr/>
        <a:lstStyle/>
        <a:p>
          <a:endParaRPr lang="fr-FR"/>
        </a:p>
      </dgm:t>
    </dgm:pt>
    <dgm:pt modelId="{6765BB4B-C9A3-4C50-BB0F-CA70C40F4CF4}" type="sibTrans" cxnId="{5D3A40B7-DEA1-41D6-A0DD-1B67C3434D9A}">
      <dgm:prSet/>
      <dgm:spPr/>
      <dgm:t>
        <a:bodyPr/>
        <a:lstStyle/>
        <a:p>
          <a:endParaRPr lang="fr-FR"/>
        </a:p>
      </dgm:t>
    </dgm:pt>
    <dgm:pt modelId="{08681525-9143-490D-A095-E013154F01E3}">
      <dgm:prSet/>
      <dgm:spPr/>
      <dgm:t>
        <a:bodyPr/>
        <a:lstStyle/>
        <a:p>
          <a:r>
            <a:rPr lang="fr-FR" dirty="0"/>
            <a:t>• les chiffons souillés</a:t>
          </a:r>
        </a:p>
      </dgm:t>
    </dgm:pt>
    <dgm:pt modelId="{B5162DA4-0DCC-42B2-B36B-2AAA014D41E4}" type="parTrans" cxnId="{42797EB3-FB89-4AC8-8996-2B651A390974}">
      <dgm:prSet/>
      <dgm:spPr/>
      <dgm:t>
        <a:bodyPr/>
        <a:lstStyle/>
        <a:p>
          <a:endParaRPr lang="fr-FR"/>
        </a:p>
      </dgm:t>
    </dgm:pt>
    <dgm:pt modelId="{7E867409-64E2-4921-BB96-E93B699F838A}" type="sibTrans" cxnId="{42797EB3-FB89-4AC8-8996-2B651A390974}">
      <dgm:prSet/>
      <dgm:spPr/>
      <dgm:t>
        <a:bodyPr/>
        <a:lstStyle/>
        <a:p>
          <a:endParaRPr lang="fr-FR"/>
        </a:p>
      </dgm:t>
    </dgm:pt>
    <dgm:pt modelId="{1C0681A6-AEEE-4517-907E-4573D8879784}">
      <dgm:prSet/>
      <dgm:spPr/>
      <dgm:t>
        <a:bodyPr/>
        <a:lstStyle/>
        <a:p>
          <a:r>
            <a:rPr lang="fr-FR" dirty="0"/>
            <a:t>• les piles et accumulateurs</a:t>
          </a:r>
        </a:p>
      </dgm:t>
    </dgm:pt>
    <dgm:pt modelId="{DFF694DD-387E-446D-9D55-627272A609FB}" type="parTrans" cxnId="{DA318993-02FB-4266-95D8-B49FB39625A3}">
      <dgm:prSet/>
      <dgm:spPr/>
      <dgm:t>
        <a:bodyPr/>
        <a:lstStyle/>
        <a:p>
          <a:endParaRPr lang="fr-FR"/>
        </a:p>
      </dgm:t>
    </dgm:pt>
    <dgm:pt modelId="{92733911-30CE-4BEA-BD06-746BD3EF945A}" type="sibTrans" cxnId="{DA318993-02FB-4266-95D8-B49FB39625A3}">
      <dgm:prSet/>
      <dgm:spPr/>
      <dgm:t>
        <a:bodyPr/>
        <a:lstStyle/>
        <a:p>
          <a:endParaRPr lang="fr-FR"/>
        </a:p>
      </dgm:t>
    </dgm:pt>
    <dgm:pt modelId="{C7FC2DBF-EA14-409B-A83C-471DED8803B5}">
      <dgm:prSet/>
      <dgm:spPr/>
      <dgm:t>
        <a:bodyPr/>
        <a:lstStyle/>
        <a:p>
          <a:r>
            <a:rPr lang="fr-FR" dirty="0"/>
            <a:t>• les batteries</a:t>
          </a:r>
        </a:p>
      </dgm:t>
    </dgm:pt>
    <dgm:pt modelId="{713FFE43-C756-4757-8292-42677E663969}" type="parTrans" cxnId="{107064FB-8381-43A5-A57C-BEDD76482071}">
      <dgm:prSet/>
      <dgm:spPr/>
      <dgm:t>
        <a:bodyPr/>
        <a:lstStyle/>
        <a:p>
          <a:endParaRPr lang="fr-FR"/>
        </a:p>
      </dgm:t>
    </dgm:pt>
    <dgm:pt modelId="{29EA247E-DA93-4F66-BA5E-A02DBD109E98}" type="sibTrans" cxnId="{107064FB-8381-43A5-A57C-BEDD76482071}">
      <dgm:prSet/>
      <dgm:spPr/>
      <dgm:t>
        <a:bodyPr/>
        <a:lstStyle/>
        <a:p>
          <a:endParaRPr lang="fr-FR"/>
        </a:p>
      </dgm:t>
    </dgm:pt>
    <dgm:pt modelId="{9B53CF79-64A1-4ABB-94B4-F8053D6242DC}">
      <dgm:prSet/>
      <dgm:spPr/>
      <dgm:t>
        <a:bodyPr/>
        <a:lstStyle/>
        <a:p>
          <a:r>
            <a:rPr lang="fr-FR" dirty="0"/>
            <a:t>• l’amiante</a:t>
          </a:r>
        </a:p>
      </dgm:t>
    </dgm:pt>
    <dgm:pt modelId="{0DC7AED3-1324-4712-AE94-33B2CEFA256B}" type="parTrans" cxnId="{DE056B1F-DC94-4AC8-83C1-F62DDD4B523A}">
      <dgm:prSet/>
      <dgm:spPr/>
      <dgm:t>
        <a:bodyPr/>
        <a:lstStyle/>
        <a:p>
          <a:endParaRPr lang="fr-FR"/>
        </a:p>
      </dgm:t>
    </dgm:pt>
    <dgm:pt modelId="{13FABEAF-5E4E-46D6-8828-38EA64C16A2D}" type="sibTrans" cxnId="{DE056B1F-DC94-4AC8-83C1-F62DDD4B523A}">
      <dgm:prSet/>
      <dgm:spPr/>
      <dgm:t>
        <a:bodyPr/>
        <a:lstStyle/>
        <a:p>
          <a:endParaRPr lang="fr-FR"/>
        </a:p>
      </dgm:t>
    </dgm:pt>
    <dgm:pt modelId="{929B8995-7584-465C-B396-263F67B1E7C4}">
      <dgm:prSet/>
      <dgm:spPr/>
      <dgm:t>
        <a:bodyPr/>
        <a:lstStyle/>
        <a:p>
          <a:r>
            <a:rPr lang="fr-FR" dirty="0"/>
            <a:t>• les sources radioactives</a:t>
          </a:r>
        </a:p>
      </dgm:t>
    </dgm:pt>
    <dgm:pt modelId="{8AAFAB64-C6AC-4050-A86E-9D8B599CBA6B}" type="parTrans" cxnId="{08AB2227-C1E4-40CB-87C2-0DEA630818A8}">
      <dgm:prSet/>
      <dgm:spPr/>
      <dgm:t>
        <a:bodyPr/>
        <a:lstStyle/>
        <a:p>
          <a:endParaRPr lang="fr-FR"/>
        </a:p>
      </dgm:t>
    </dgm:pt>
    <dgm:pt modelId="{8BF773A6-2F31-4C2F-A429-E943DCD96DFA}" type="sibTrans" cxnId="{08AB2227-C1E4-40CB-87C2-0DEA630818A8}">
      <dgm:prSet/>
      <dgm:spPr/>
      <dgm:t>
        <a:bodyPr/>
        <a:lstStyle/>
        <a:p>
          <a:endParaRPr lang="fr-FR"/>
        </a:p>
      </dgm:t>
    </dgm:pt>
    <dgm:pt modelId="{2551AF89-209F-417D-905B-7AA6D0151B7C}">
      <dgm:prSet/>
      <dgm:spPr/>
      <dgm:t>
        <a:bodyPr/>
        <a:lstStyle/>
        <a:p>
          <a:r>
            <a:rPr lang="fr-FR" dirty="0"/>
            <a:t>• DEEE (déchets d’équipement électriques et électroniques)</a:t>
          </a:r>
        </a:p>
      </dgm:t>
    </dgm:pt>
    <dgm:pt modelId="{7E0464EE-31B9-4957-AB5E-775D917301BE}" type="parTrans" cxnId="{3B46CBCD-6F09-4468-A94A-95A5493E091E}">
      <dgm:prSet/>
      <dgm:spPr/>
      <dgm:t>
        <a:bodyPr/>
        <a:lstStyle/>
        <a:p>
          <a:endParaRPr lang="fr-FR"/>
        </a:p>
      </dgm:t>
    </dgm:pt>
    <dgm:pt modelId="{D49FE9F9-5A46-4961-B6B9-22315120FB6C}" type="sibTrans" cxnId="{3B46CBCD-6F09-4468-A94A-95A5493E091E}">
      <dgm:prSet/>
      <dgm:spPr/>
      <dgm:t>
        <a:bodyPr/>
        <a:lstStyle/>
        <a:p>
          <a:endParaRPr lang="fr-FR"/>
        </a:p>
      </dgm:t>
    </dgm:pt>
    <dgm:pt modelId="{F1E3D54A-D5EB-4374-A848-83D7646190E2}">
      <dgm:prSet/>
      <dgm:spPr/>
      <dgm:t>
        <a:bodyPr/>
        <a:lstStyle/>
        <a:p>
          <a:r>
            <a:rPr lang="fr-FR" dirty="0"/>
            <a:t>• DASRI (déchets d’activités de soins à risque infectieux) ...</a:t>
          </a:r>
        </a:p>
      </dgm:t>
    </dgm:pt>
    <dgm:pt modelId="{727C9FCC-7B8B-4D1F-B788-78778D9712A6}" type="parTrans" cxnId="{D5DDE996-B046-4D85-86CA-2492A35F8549}">
      <dgm:prSet/>
      <dgm:spPr/>
      <dgm:t>
        <a:bodyPr/>
        <a:lstStyle/>
        <a:p>
          <a:endParaRPr lang="fr-FR"/>
        </a:p>
      </dgm:t>
    </dgm:pt>
    <dgm:pt modelId="{E010C0BA-E58E-4A1E-ADEC-CEFAD4D339F1}" type="sibTrans" cxnId="{D5DDE996-B046-4D85-86CA-2492A35F8549}">
      <dgm:prSet/>
      <dgm:spPr/>
      <dgm:t>
        <a:bodyPr/>
        <a:lstStyle/>
        <a:p>
          <a:endParaRPr lang="fr-FR"/>
        </a:p>
      </dgm:t>
    </dgm:pt>
    <dgm:pt modelId="{07FF79BE-AEA4-4F90-8ECA-65857C5AB1EF}" type="pres">
      <dgm:prSet presAssocID="{F40EE0DE-3D6E-4F9D-A428-C1AD96AB34C0}" presName="Name0" presStyleCnt="0">
        <dgm:presLayoutVars>
          <dgm:dir/>
          <dgm:animLvl val="lvl"/>
          <dgm:resizeHandles val="exact"/>
        </dgm:presLayoutVars>
      </dgm:prSet>
      <dgm:spPr/>
    </dgm:pt>
    <dgm:pt modelId="{225D19D6-1051-4687-842B-F455A96E16BD}" type="pres">
      <dgm:prSet presAssocID="{07B38B9D-6D5B-473A-BF74-9DE65AB5CCEB}" presName="linNode" presStyleCnt="0"/>
      <dgm:spPr/>
    </dgm:pt>
    <dgm:pt modelId="{F028AEF6-4B27-454B-87FB-A2A9EACB849E}" type="pres">
      <dgm:prSet presAssocID="{07B38B9D-6D5B-473A-BF74-9DE65AB5CCEB}" presName="parentText" presStyleLbl="node1" presStyleIdx="0" presStyleCnt="1">
        <dgm:presLayoutVars>
          <dgm:chMax val="1"/>
          <dgm:bulletEnabled val="1"/>
        </dgm:presLayoutVars>
      </dgm:prSet>
      <dgm:spPr/>
    </dgm:pt>
    <dgm:pt modelId="{18223BB9-64A2-4762-9AEA-A6AEAA7F521B}" type="pres">
      <dgm:prSet presAssocID="{07B38B9D-6D5B-473A-BF74-9DE65AB5CCEB}" presName="descendantText" presStyleLbl="alignAccFollowNode1" presStyleIdx="0" presStyleCnt="1">
        <dgm:presLayoutVars>
          <dgm:bulletEnabled val="1"/>
        </dgm:presLayoutVars>
      </dgm:prSet>
      <dgm:spPr/>
    </dgm:pt>
  </dgm:ptLst>
  <dgm:cxnLst>
    <dgm:cxn modelId="{16234910-61A5-4DDD-B7FA-7216ED7DEB9A}" type="presOf" srcId="{F40EE0DE-3D6E-4F9D-A428-C1AD96AB34C0}" destId="{07FF79BE-AEA4-4F90-8ECA-65857C5AB1EF}" srcOrd="0" destOrd="0" presId="urn:microsoft.com/office/officeart/2005/8/layout/vList5"/>
    <dgm:cxn modelId="{D2C6B11E-1256-46FA-BCC1-7BC544011D28}" srcId="{F40EE0DE-3D6E-4F9D-A428-C1AD96AB34C0}" destId="{07B38B9D-6D5B-473A-BF74-9DE65AB5CCEB}" srcOrd="0" destOrd="0" parTransId="{DB24813B-AA17-427E-AEC3-023A0F105978}" sibTransId="{7A4D3BC0-8900-46A1-9EF3-CA5B823F66CB}"/>
    <dgm:cxn modelId="{DE056B1F-DC94-4AC8-83C1-F62DDD4B523A}" srcId="{07B38B9D-6D5B-473A-BF74-9DE65AB5CCEB}" destId="{9B53CF79-64A1-4ABB-94B4-F8053D6242DC}" srcOrd="8" destOrd="0" parTransId="{0DC7AED3-1324-4712-AE94-33B2CEFA256B}" sibTransId="{13FABEAF-5E4E-46D6-8828-38EA64C16A2D}"/>
    <dgm:cxn modelId="{08AB2227-C1E4-40CB-87C2-0DEA630818A8}" srcId="{07B38B9D-6D5B-473A-BF74-9DE65AB5CCEB}" destId="{929B8995-7584-465C-B396-263F67B1E7C4}" srcOrd="9" destOrd="0" parTransId="{8AAFAB64-C6AC-4050-A86E-9D8B599CBA6B}" sibTransId="{8BF773A6-2F31-4C2F-A429-E943DCD96DFA}"/>
    <dgm:cxn modelId="{F7728031-FBE4-4962-8363-D6A35C83F17F}" type="presOf" srcId="{9B53CF79-64A1-4ABB-94B4-F8053D6242DC}" destId="{18223BB9-64A2-4762-9AEA-A6AEAA7F521B}" srcOrd="0" destOrd="8" presId="urn:microsoft.com/office/officeart/2005/8/layout/vList5"/>
    <dgm:cxn modelId="{391D6934-6AF2-4724-830A-2F674E0046CB}" type="presOf" srcId="{929B8995-7584-465C-B396-263F67B1E7C4}" destId="{18223BB9-64A2-4762-9AEA-A6AEAA7F521B}" srcOrd="0" destOrd="9" presId="urn:microsoft.com/office/officeart/2005/8/layout/vList5"/>
    <dgm:cxn modelId="{E49D4F60-E718-4F36-8A62-D2A98B2A5353}" type="presOf" srcId="{C7FC2DBF-EA14-409B-A83C-471DED8803B5}" destId="{18223BB9-64A2-4762-9AEA-A6AEAA7F521B}" srcOrd="0" destOrd="7" presId="urn:microsoft.com/office/officeart/2005/8/layout/vList5"/>
    <dgm:cxn modelId="{8318F468-6B86-44DD-83C6-48697FC21712}" type="presOf" srcId="{FBE58A07-5427-49DD-8192-3D7912289F6C}" destId="{18223BB9-64A2-4762-9AEA-A6AEAA7F521B}" srcOrd="0" destOrd="1" presId="urn:microsoft.com/office/officeart/2005/8/layout/vList5"/>
    <dgm:cxn modelId="{A231484A-736E-4572-B1AD-8DAABC94F2B3}" srcId="{07B38B9D-6D5B-473A-BF74-9DE65AB5CCEB}" destId="{FBE58A07-5427-49DD-8192-3D7912289F6C}" srcOrd="1" destOrd="0" parTransId="{26A48E1E-4B7A-4E76-BED6-A91486BEC067}" sibTransId="{2CFEDB9C-8A5F-4D46-B239-3C1FD3BD5BC9}"/>
    <dgm:cxn modelId="{50B0436B-1232-4D1C-9A34-1DB42AC572C3}" type="presOf" srcId="{DB1F8060-61D3-4ADA-AD97-559E6C53629B}" destId="{18223BB9-64A2-4762-9AEA-A6AEAA7F521B}" srcOrd="0" destOrd="2" presId="urn:microsoft.com/office/officeart/2005/8/layout/vList5"/>
    <dgm:cxn modelId="{1253FB4F-1444-4B1F-BA95-F51BF633E4C1}" srcId="{07B38B9D-6D5B-473A-BF74-9DE65AB5CCEB}" destId="{540353F7-54E1-46B9-8F37-DECB2B4E2C16}" srcOrd="3" destOrd="0" parTransId="{416D2CA3-7201-43DD-864F-C3C267E7E00E}" sibTransId="{7812BA2D-1773-45F1-A351-AB8EE29327E6}"/>
    <dgm:cxn modelId="{29BDC67E-3601-4A11-8644-8B8938B4EEEE}" type="presOf" srcId="{07B38B9D-6D5B-473A-BF74-9DE65AB5CCEB}" destId="{F028AEF6-4B27-454B-87FB-A2A9EACB849E}" srcOrd="0" destOrd="0" presId="urn:microsoft.com/office/officeart/2005/8/layout/vList5"/>
    <dgm:cxn modelId="{DA318993-02FB-4266-95D8-B49FB39625A3}" srcId="{07B38B9D-6D5B-473A-BF74-9DE65AB5CCEB}" destId="{1C0681A6-AEEE-4517-907E-4573D8879784}" srcOrd="6" destOrd="0" parTransId="{DFF694DD-387E-446D-9D55-627272A609FB}" sibTransId="{92733911-30CE-4BEA-BD06-746BD3EF945A}"/>
    <dgm:cxn modelId="{D5DDE996-B046-4D85-86CA-2492A35F8549}" srcId="{07B38B9D-6D5B-473A-BF74-9DE65AB5CCEB}" destId="{F1E3D54A-D5EB-4374-A848-83D7646190E2}" srcOrd="11" destOrd="0" parTransId="{727C9FCC-7B8B-4D1F-B788-78778D9712A6}" sibTransId="{E010C0BA-E58E-4A1E-ADEC-CEFAD4D339F1}"/>
    <dgm:cxn modelId="{63451DA8-5818-46C8-AB8F-F682A4B97EB3}" type="presOf" srcId="{08681525-9143-490D-A095-E013154F01E3}" destId="{18223BB9-64A2-4762-9AEA-A6AEAA7F521B}" srcOrd="0" destOrd="5" presId="urn:microsoft.com/office/officeart/2005/8/layout/vList5"/>
    <dgm:cxn modelId="{5F9BC5AF-F22F-472A-B5EE-E1AB0E588FC3}" type="presOf" srcId="{2551AF89-209F-417D-905B-7AA6D0151B7C}" destId="{18223BB9-64A2-4762-9AEA-A6AEAA7F521B}" srcOrd="0" destOrd="10" presId="urn:microsoft.com/office/officeart/2005/8/layout/vList5"/>
    <dgm:cxn modelId="{F2C05FB0-3146-4AD1-B5CB-FBF5C560FAEA}" type="presOf" srcId="{83840D22-A66F-4E8B-B012-4C302D1AFF96}" destId="{18223BB9-64A2-4762-9AEA-A6AEAA7F521B}" srcOrd="0" destOrd="4" presId="urn:microsoft.com/office/officeart/2005/8/layout/vList5"/>
    <dgm:cxn modelId="{42797EB3-FB89-4AC8-8996-2B651A390974}" srcId="{07B38B9D-6D5B-473A-BF74-9DE65AB5CCEB}" destId="{08681525-9143-490D-A095-E013154F01E3}" srcOrd="5" destOrd="0" parTransId="{B5162DA4-0DCC-42B2-B36B-2AAA014D41E4}" sibTransId="{7E867409-64E2-4921-BB96-E93B699F838A}"/>
    <dgm:cxn modelId="{E579F7B3-D443-4851-B55E-AE381254186A}" type="presOf" srcId="{1C0681A6-AEEE-4517-907E-4573D8879784}" destId="{18223BB9-64A2-4762-9AEA-A6AEAA7F521B}" srcOrd="0" destOrd="6" presId="urn:microsoft.com/office/officeart/2005/8/layout/vList5"/>
    <dgm:cxn modelId="{5D3A40B7-DEA1-41D6-A0DD-1B67C3434D9A}" srcId="{07B38B9D-6D5B-473A-BF74-9DE65AB5CCEB}" destId="{83840D22-A66F-4E8B-B012-4C302D1AFF96}" srcOrd="4" destOrd="0" parTransId="{A8D775D1-8CA4-4394-AD9B-C332DEBF0086}" sibTransId="{6765BB4B-C9A3-4C50-BB0F-CA70C40F4CF4}"/>
    <dgm:cxn modelId="{4D777FBA-8610-47A5-B3E7-2A9E028C4AD7}" type="presOf" srcId="{540353F7-54E1-46B9-8F37-DECB2B4E2C16}" destId="{18223BB9-64A2-4762-9AEA-A6AEAA7F521B}" srcOrd="0" destOrd="3" presId="urn:microsoft.com/office/officeart/2005/8/layout/vList5"/>
    <dgm:cxn modelId="{874917C2-7A04-4767-9A50-1E0528753596}" type="presOf" srcId="{F1E3D54A-D5EB-4374-A848-83D7646190E2}" destId="{18223BB9-64A2-4762-9AEA-A6AEAA7F521B}" srcOrd="0" destOrd="11" presId="urn:microsoft.com/office/officeart/2005/8/layout/vList5"/>
    <dgm:cxn modelId="{3B46CBCD-6F09-4468-A94A-95A5493E091E}" srcId="{07B38B9D-6D5B-473A-BF74-9DE65AB5CCEB}" destId="{2551AF89-209F-417D-905B-7AA6D0151B7C}" srcOrd="10" destOrd="0" parTransId="{7E0464EE-31B9-4957-AB5E-775D917301BE}" sibTransId="{D49FE9F9-5A46-4961-B6B9-22315120FB6C}"/>
    <dgm:cxn modelId="{F79224DC-5402-4C37-9978-03B40FAEC288}" srcId="{07B38B9D-6D5B-473A-BF74-9DE65AB5CCEB}" destId="{DB1F8060-61D3-4ADA-AD97-559E6C53629B}" srcOrd="2" destOrd="0" parTransId="{01F43733-F305-4B78-8CDF-47D9BBC8E43F}" sibTransId="{2992B4DE-00CB-4E61-9643-239416DD0810}"/>
    <dgm:cxn modelId="{957BD3E9-CBF1-49D6-B66F-6F3940D35BBC}" type="presOf" srcId="{FACA6B01-CA4E-44AA-8C41-BA840B6D4090}" destId="{18223BB9-64A2-4762-9AEA-A6AEAA7F521B}" srcOrd="0" destOrd="0" presId="urn:microsoft.com/office/officeart/2005/8/layout/vList5"/>
    <dgm:cxn modelId="{85A20DF9-F31D-447B-9CB1-15B2D77B5F37}" srcId="{07B38B9D-6D5B-473A-BF74-9DE65AB5CCEB}" destId="{FACA6B01-CA4E-44AA-8C41-BA840B6D4090}" srcOrd="0" destOrd="0" parTransId="{C00E9723-87EC-4D29-B981-4E272C31F81B}" sibTransId="{E7B301D3-427B-4822-BFCE-1DC2BD817B52}"/>
    <dgm:cxn modelId="{107064FB-8381-43A5-A57C-BEDD76482071}" srcId="{07B38B9D-6D5B-473A-BF74-9DE65AB5CCEB}" destId="{C7FC2DBF-EA14-409B-A83C-471DED8803B5}" srcOrd="7" destOrd="0" parTransId="{713FFE43-C756-4757-8292-42677E663969}" sibTransId="{29EA247E-DA93-4F66-BA5E-A02DBD109E98}"/>
    <dgm:cxn modelId="{B4AD11C8-9A3E-41E0-A3A5-39D7CE1F27C8}" type="presParOf" srcId="{07FF79BE-AEA4-4F90-8ECA-65857C5AB1EF}" destId="{225D19D6-1051-4687-842B-F455A96E16BD}" srcOrd="0" destOrd="0" presId="urn:microsoft.com/office/officeart/2005/8/layout/vList5"/>
    <dgm:cxn modelId="{61D10BA7-380A-4DCC-8F86-C86FEB5ABA56}" type="presParOf" srcId="{225D19D6-1051-4687-842B-F455A96E16BD}" destId="{F028AEF6-4B27-454B-87FB-A2A9EACB849E}" srcOrd="0" destOrd="0" presId="urn:microsoft.com/office/officeart/2005/8/layout/vList5"/>
    <dgm:cxn modelId="{1DA5AE60-498D-456D-964D-C8255DE2D730}" type="presParOf" srcId="{225D19D6-1051-4687-842B-F455A96E16BD}" destId="{18223BB9-64A2-4762-9AEA-A6AEAA7F521B}"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93BD90-7B57-4158-B6FE-4738AA06819B}">
      <dsp:nvSpPr>
        <dsp:cNvPr id="0" name=""/>
        <dsp:cNvSpPr/>
      </dsp:nvSpPr>
      <dsp:spPr>
        <a:xfrm>
          <a:off x="651042" y="0"/>
          <a:ext cx="7378480" cy="6472830"/>
        </a:xfrm>
        <a:prstGeom prst="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5D255CD-6EF5-47A6-BFC2-7A7056FFA25C}">
      <dsp:nvSpPr>
        <dsp:cNvPr id="0" name=""/>
        <dsp:cNvSpPr/>
      </dsp:nvSpPr>
      <dsp:spPr>
        <a:xfrm>
          <a:off x="4344" y="1941849"/>
          <a:ext cx="2089608" cy="2589132"/>
        </a:xfrm>
        <a:prstGeom prst="roundRect">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fr-FR" sz="1800" kern="1200"/>
            <a:t>Les déchets ménagers sont classés dans 3 catégories bien distinctes :</a:t>
          </a:r>
        </a:p>
      </dsp:txBody>
      <dsp:txXfrm>
        <a:off x="106350" y="2043855"/>
        <a:ext cx="1885596" cy="2385120"/>
      </dsp:txXfrm>
    </dsp:sp>
    <dsp:sp modelId="{8C67245D-E1A2-44C4-8A45-3984962A6F6D}">
      <dsp:nvSpPr>
        <dsp:cNvPr id="0" name=""/>
        <dsp:cNvSpPr/>
      </dsp:nvSpPr>
      <dsp:spPr>
        <a:xfrm>
          <a:off x="2198433" y="1941849"/>
          <a:ext cx="2089608" cy="2589132"/>
        </a:xfrm>
        <a:prstGeom prst="roundRect">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fr-FR" sz="1800" kern="1200"/>
            <a:t>les ordures ménagères, telles que les restes alimentaires</a:t>
          </a:r>
        </a:p>
      </dsp:txBody>
      <dsp:txXfrm>
        <a:off x="2300439" y="2043855"/>
        <a:ext cx="1885596" cy="2385120"/>
      </dsp:txXfrm>
    </dsp:sp>
    <dsp:sp modelId="{49D2BB55-B34A-4388-AD61-DD2C1329DB19}">
      <dsp:nvSpPr>
        <dsp:cNvPr id="0" name=""/>
        <dsp:cNvSpPr/>
      </dsp:nvSpPr>
      <dsp:spPr>
        <a:xfrm>
          <a:off x="4392522" y="1941849"/>
          <a:ext cx="2089608" cy="2589132"/>
        </a:xfrm>
        <a:prstGeom prst="roundRect">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fr-FR" sz="1800" kern="1200"/>
            <a:t>les déchets recyclables secs qui comprennent les journaux, papiers, cartons, magazines, verre…</a:t>
          </a:r>
        </a:p>
      </dsp:txBody>
      <dsp:txXfrm>
        <a:off x="4494528" y="2043855"/>
        <a:ext cx="1885596" cy="2385120"/>
      </dsp:txXfrm>
    </dsp:sp>
    <dsp:sp modelId="{8339A6DD-8637-4AB1-A54F-1F5D85DBCCAE}">
      <dsp:nvSpPr>
        <dsp:cNvPr id="0" name=""/>
        <dsp:cNvSpPr/>
      </dsp:nvSpPr>
      <dsp:spPr>
        <a:xfrm>
          <a:off x="6586611" y="1941849"/>
          <a:ext cx="2089608" cy="2589132"/>
        </a:xfrm>
        <a:prstGeom prst="roundRect">
          <a:avLst/>
        </a:prstGeom>
        <a:solidFill>
          <a:schemeClr val="accent5">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fr-FR" sz="1800" kern="1200"/>
            <a:t>Et les déchets dits humides ou compostables, comme les déchets alimentaires, les herbes, le bois…</a:t>
          </a:r>
        </a:p>
      </dsp:txBody>
      <dsp:txXfrm>
        <a:off x="6688617" y="2043855"/>
        <a:ext cx="1885596" cy="238512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132DEA-F421-4153-83E3-77DB5A34576A}">
      <dsp:nvSpPr>
        <dsp:cNvPr id="0" name=""/>
        <dsp:cNvSpPr/>
      </dsp:nvSpPr>
      <dsp:spPr>
        <a:xfrm>
          <a:off x="1681830" y="3229"/>
          <a:ext cx="1892059" cy="2131200"/>
        </a:xfrm>
        <a:prstGeom prst="roundRect">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32385" rIns="64770" bIns="32385" numCol="1" spcCol="1270" anchor="ctr" anchorCtr="0">
          <a:noAutofit/>
        </a:bodyPr>
        <a:lstStyle/>
        <a:p>
          <a:pPr marL="0" lvl="0" indent="0" algn="ctr" defTabSz="755650">
            <a:lnSpc>
              <a:spcPct val="90000"/>
            </a:lnSpc>
            <a:spcBef>
              <a:spcPct val="0"/>
            </a:spcBef>
            <a:spcAft>
              <a:spcPct val="35000"/>
            </a:spcAft>
            <a:buNone/>
          </a:pPr>
          <a:r>
            <a:rPr lang="fr-FR" sz="1700" b="1" kern="1200"/>
            <a:t>Collecte des déchets : droits et obligations des entreprises et des commerçants</a:t>
          </a:r>
          <a:endParaRPr lang="fr-FR" sz="1700" kern="1200"/>
        </a:p>
      </dsp:txBody>
      <dsp:txXfrm>
        <a:off x="1774193" y="95592"/>
        <a:ext cx="1707333" cy="1946474"/>
      </dsp:txXfrm>
    </dsp:sp>
    <dsp:sp modelId="{C31C95FC-33AB-42C5-A379-801C36ED78D9}">
      <dsp:nvSpPr>
        <dsp:cNvPr id="0" name=""/>
        <dsp:cNvSpPr/>
      </dsp:nvSpPr>
      <dsp:spPr>
        <a:xfrm>
          <a:off x="1681830" y="2240989"/>
          <a:ext cx="1892059" cy="2131200"/>
        </a:xfrm>
        <a:prstGeom prst="roundRect">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32385" rIns="64770" bIns="32385" numCol="1" spcCol="1270" anchor="ctr" anchorCtr="0">
          <a:noAutofit/>
        </a:bodyPr>
        <a:lstStyle/>
        <a:p>
          <a:pPr marL="0" lvl="0" indent="0" algn="ctr" defTabSz="755650">
            <a:lnSpc>
              <a:spcPct val="90000"/>
            </a:lnSpc>
            <a:spcBef>
              <a:spcPct val="0"/>
            </a:spcBef>
            <a:spcAft>
              <a:spcPct val="35000"/>
            </a:spcAft>
            <a:buNone/>
          </a:pPr>
          <a:r>
            <a:rPr lang="fr-FR" sz="1700" b="1" kern="1200"/>
            <a:t>Gestion des déchets : les obligations des professionnels</a:t>
          </a:r>
          <a:endParaRPr lang="fr-FR" sz="1700" kern="1200"/>
        </a:p>
      </dsp:txBody>
      <dsp:txXfrm>
        <a:off x="1774193" y="2333352"/>
        <a:ext cx="1707333" cy="1946474"/>
      </dsp:txXfrm>
    </dsp:sp>
    <dsp:sp modelId="{84990110-B6B8-4279-B907-8E4B79591353}">
      <dsp:nvSpPr>
        <dsp:cNvPr id="0" name=""/>
        <dsp:cNvSpPr/>
      </dsp:nvSpPr>
      <dsp:spPr>
        <a:xfrm>
          <a:off x="1681830" y="4478750"/>
          <a:ext cx="1892059" cy="2131200"/>
        </a:xfrm>
        <a:prstGeom prst="roundRect">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0955" rIns="41910" bIns="20955" numCol="1" spcCol="1270" anchor="ctr" anchorCtr="0">
          <a:noAutofit/>
        </a:bodyPr>
        <a:lstStyle/>
        <a:p>
          <a:pPr marL="0" lvl="0" indent="0" algn="ctr" defTabSz="466725">
            <a:lnSpc>
              <a:spcPct val="90000"/>
            </a:lnSpc>
            <a:spcBef>
              <a:spcPct val="0"/>
            </a:spcBef>
            <a:spcAft>
              <a:spcPct val="35000"/>
            </a:spcAft>
            <a:buNone/>
          </a:pPr>
          <a:r>
            <a:rPr lang="fr-FR" sz="1050" b="1" kern="1200" dirty="0"/>
            <a:t>Selon l’article L541-2 du Code de l’Environnement, chaque professionnel est responsable de ses déchets, de la collecte à l’élimination finale.</a:t>
          </a:r>
        </a:p>
      </dsp:txBody>
      <dsp:txXfrm>
        <a:off x="1774193" y="4571113"/>
        <a:ext cx="1707333" cy="194647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F0776F-541C-42D1-8888-321A91E6F1F7}">
      <dsp:nvSpPr>
        <dsp:cNvPr id="0" name=""/>
        <dsp:cNvSpPr/>
      </dsp:nvSpPr>
      <dsp:spPr>
        <a:xfrm>
          <a:off x="2100" y="1536095"/>
          <a:ext cx="2047755" cy="624544"/>
        </a:xfrm>
        <a:prstGeom prst="rect">
          <a:avLst/>
        </a:prstGeom>
        <a:solidFill>
          <a:schemeClr val="accent2">
            <a:hueOff val="0"/>
            <a:satOff val="0"/>
            <a:lumOff val="0"/>
            <a:alphaOff val="0"/>
          </a:schemeClr>
        </a:solidFill>
        <a:ln w="19050"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52832" rIns="92456" bIns="52832" numCol="1" spcCol="1270" anchor="ctr" anchorCtr="0">
          <a:noAutofit/>
        </a:bodyPr>
        <a:lstStyle/>
        <a:p>
          <a:pPr marL="0" lvl="0" indent="0" algn="ctr" defTabSz="577850">
            <a:lnSpc>
              <a:spcPct val="90000"/>
            </a:lnSpc>
            <a:spcBef>
              <a:spcPct val="0"/>
            </a:spcBef>
            <a:spcAft>
              <a:spcPct val="35000"/>
            </a:spcAft>
            <a:buNone/>
          </a:pPr>
          <a:r>
            <a:rPr lang="fr-FR" sz="1300" b="1" kern="1200"/>
            <a:t>Traitement des déchets professionnels : coût et mode de facturation</a:t>
          </a:r>
          <a:endParaRPr lang="fr-FR" sz="1300" kern="1200"/>
        </a:p>
      </dsp:txBody>
      <dsp:txXfrm>
        <a:off x="2100" y="1536095"/>
        <a:ext cx="2047755" cy="624544"/>
      </dsp:txXfrm>
    </dsp:sp>
    <dsp:sp modelId="{C5B17435-7938-481C-BE83-17D0D17ADEC8}">
      <dsp:nvSpPr>
        <dsp:cNvPr id="0" name=""/>
        <dsp:cNvSpPr/>
      </dsp:nvSpPr>
      <dsp:spPr>
        <a:xfrm>
          <a:off x="2100" y="2160640"/>
          <a:ext cx="2047755" cy="4765620"/>
        </a:xfrm>
        <a:prstGeom prst="rect">
          <a:avLst/>
        </a:prstGeom>
        <a:solidFill>
          <a:schemeClr val="accent2">
            <a:tint val="40000"/>
            <a:alpha val="90000"/>
            <a:hueOff val="0"/>
            <a:satOff val="0"/>
            <a:lumOff val="0"/>
            <a:alphaOff val="0"/>
          </a:schemeClr>
        </a:solidFill>
        <a:ln w="19050" cap="rnd"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9342" tIns="69342" rIns="92456" bIns="104013" numCol="1" spcCol="1270" anchor="t" anchorCtr="0">
          <a:noAutofit/>
        </a:bodyPr>
        <a:lstStyle/>
        <a:p>
          <a:pPr marL="114300" lvl="1" indent="-114300" algn="l" defTabSz="577850">
            <a:lnSpc>
              <a:spcPct val="90000"/>
            </a:lnSpc>
            <a:spcBef>
              <a:spcPct val="0"/>
            </a:spcBef>
            <a:spcAft>
              <a:spcPct val="15000"/>
            </a:spcAft>
            <a:buChar char="•"/>
          </a:pPr>
          <a:r>
            <a:rPr lang="fr-FR" sz="1300" kern="1200" dirty="0"/>
            <a:t>Le traitement des déchets dits de professionnels a un coût. Les moyens techniques mis en place, le transport et les coûts de traitements à la charge du professionnel sont variables, en fonction de la distance avec les exutoires et de la qualité de tri de vos déchets. . </a:t>
          </a:r>
        </a:p>
      </dsp:txBody>
      <dsp:txXfrm>
        <a:off x="2100" y="2160640"/>
        <a:ext cx="2047755" cy="4765620"/>
      </dsp:txXfrm>
    </dsp:sp>
    <dsp:sp modelId="{E555CEE9-4611-42A6-9BC9-DC4163CCE5A6}">
      <dsp:nvSpPr>
        <dsp:cNvPr id="0" name=""/>
        <dsp:cNvSpPr/>
      </dsp:nvSpPr>
      <dsp:spPr>
        <a:xfrm>
          <a:off x="2336540" y="1536095"/>
          <a:ext cx="2047755" cy="624544"/>
        </a:xfrm>
        <a:prstGeom prst="rect">
          <a:avLst/>
        </a:prstGeom>
        <a:solidFill>
          <a:schemeClr val="accent3">
            <a:hueOff val="0"/>
            <a:satOff val="0"/>
            <a:lumOff val="0"/>
            <a:alphaOff val="0"/>
          </a:schemeClr>
        </a:solidFill>
        <a:ln w="19050"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52832" rIns="92456" bIns="52832" numCol="1" spcCol="1270" anchor="ctr" anchorCtr="0">
          <a:noAutofit/>
        </a:bodyPr>
        <a:lstStyle/>
        <a:p>
          <a:pPr marL="0" lvl="0" indent="0" algn="ctr" defTabSz="577850">
            <a:lnSpc>
              <a:spcPct val="90000"/>
            </a:lnSpc>
            <a:spcBef>
              <a:spcPct val="0"/>
            </a:spcBef>
            <a:spcAft>
              <a:spcPct val="35000"/>
            </a:spcAft>
            <a:buNone/>
          </a:pPr>
          <a:r>
            <a:rPr lang="fr-FR" sz="1300" b="1" kern="1200" dirty="0"/>
            <a:t>La Taxe d'Enlèvement des Ordures Ménagères</a:t>
          </a:r>
          <a:endParaRPr lang="fr-FR" sz="1300" kern="1200" dirty="0"/>
        </a:p>
      </dsp:txBody>
      <dsp:txXfrm>
        <a:off x="2336540" y="1536095"/>
        <a:ext cx="2047755" cy="624544"/>
      </dsp:txXfrm>
    </dsp:sp>
    <dsp:sp modelId="{88A4D8A0-C8E1-4455-B26D-15B58C3B2C91}">
      <dsp:nvSpPr>
        <dsp:cNvPr id="0" name=""/>
        <dsp:cNvSpPr/>
      </dsp:nvSpPr>
      <dsp:spPr>
        <a:xfrm>
          <a:off x="2336540" y="2160640"/>
          <a:ext cx="2047755" cy="4765620"/>
        </a:xfrm>
        <a:prstGeom prst="rect">
          <a:avLst/>
        </a:prstGeom>
        <a:solidFill>
          <a:schemeClr val="accent3">
            <a:tint val="40000"/>
            <a:alpha val="90000"/>
            <a:hueOff val="0"/>
            <a:satOff val="0"/>
            <a:lumOff val="0"/>
            <a:alphaOff val="0"/>
          </a:schemeClr>
        </a:solidFill>
        <a:ln w="19050" cap="rnd"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9342" tIns="69342" rIns="92456" bIns="104013" numCol="1" spcCol="1270" anchor="t" anchorCtr="0">
          <a:noAutofit/>
        </a:bodyPr>
        <a:lstStyle/>
        <a:p>
          <a:pPr marL="114300" lvl="1" indent="-114300" algn="l" defTabSz="577850">
            <a:lnSpc>
              <a:spcPct val="90000"/>
            </a:lnSpc>
            <a:spcBef>
              <a:spcPct val="0"/>
            </a:spcBef>
            <a:spcAft>
              <a:spcPct val="15000"/>
            </a:spcAft>
            <a:buChar char="•"/>
          </a:pPr>
          <a:r>
            <a:rPr lang="fr-FR" sz="1300" kern="1200" dirty="0"/>
            <a:t>En tant qu’établissement privé, les entreprises sont soumises à la </a:t>
          </a:r>
          <a:r>
            <a:rPr lang="fr-FR" sz="1300" b="1" kern="1200" dirty="0"/>
            <a:t>Taxe d’Enlèvement des Ordures Ménagères</a:t>
          </a:r>
          <a:r>
            <a:rPr lang="fr-FR" sz="1300" kern="1200" dirty="0"/>
            <a:t> (TEOM). Cette imposition concerne en effet chaque redevable de la taxe foncière. Non proportionnelle au volume de déchets produits par le professionnel, la base d’imposition de la TEOM correspond à celle du foncier, cette dernière se référant à la valeur locative des lieux occupés. </a:t>
          </a:r>
        </a:p>
      </dsp:txBody>
      <dsp:txXfrm>
        <a:off x="2336540" y="2160640"/>
        <a:ext cx="2047755" cy="4765620"/>
      </dsp:txXfrm>
    </dsp:sp>
    <dsp:sp modelId="{B0BEF541-F882-4D07-8E08-940B8BD9619E}">
      <dsp:nvSpPr>
        <dsp:cNvPr id="0" name=""/>
        <dsp:cNvSpPr/>
      </dsp:nvSpPr>
      <dsp:spPr>
        <a:xfrm>
          <a:off x="4670981" y="1536095"/>
          <a:ext cx="2047755" cy="624544"/>
        </a:xfrm>
        <a:prstGeom prst="rect">
          <a:avLst/>
        </a:prstGeom>
        <a:solidFill>
          <a:schemeClr val="accent4">
            <a:hueOff val="0"/>
            <a:satOff val="0"/>
            <a:lumOff val="0"/>
            <a:alphaOff val="0"/>
          </a:schemeClr>
        </a:solidFill>
        <a:ln w="19050" cap="rnd"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52832" rIns="92456" bIns="52832" numCol="1" spcCol="1270" anchor="ctr" anchorCtr="0">
          <a:noAutofit/>
        </a:bodyPr>
        <a:lstStyle/>
        <a:p>
          <a:pPr marL="0" lvl="0" indent="0" algn="ctr" defTabSz="577850">
            <a:lnSpc>
              <a:spcPct val="90000"/>
            </a:lnSpc>
            <a:spcBef>
              <a:spcPct val="0"/>
            </a:spcBef>
            <a:spcAft>
              <a:spcPct val="35000"/>
            </a:spcAft>
            <a:buNone/>
          </a:pPr>
          <a:r>
            <a:rPr lang="fr-FR" sz="1300" b="1" kern="1200"/>
            <a:t>La redevance spéciale</a:t>
          </a:r>
          <a:endParaRPr lang="fr-FR" sz="1300" kern="1200"/>
        </a:p>
      </dsp:txBody>
      <dsp:txXfrm>
        <a:off x="4670981" y="1536095"/>
        <a:ext cx="2047755" cy="624544"/>
      </dsp:txXfrm>
    </dsp:sp>
    <dsp:sp modelId="{CEFE28F5-9178-4CF9-AD8B-9019CAF7ED3C}">
      <dsp:nvSpPr>
        <dsp:cNvPr id="0" name=""/>
        <dsp:cNvSpPr/>
      </dsp:nvSpPr>
      <dsp:spPr>
        <a:xfrm>
          <a:off x="4670981" y="2160640"/>
          <a:ext cx="2047755" cy="4765620"/>
        </a:xfrm>
        <a:prstGeom prst="rect">
          <a:avLst/>
        </a:prstGeom>
        <a:solidFill>
          <a:schemeClr val="accent4">
            <a:tint val="40000"/>
            <a:alpha val="90000"/>
            <a:hueOff val="0"/>
            <a:satOff val="0"/>
            <a:lumOff val="0"/>
            <a:alphaOff val="0"/>
          </a:schemeClr>
        </a:solidFill>
        <a:ln w="19050" cap="rnd"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9342" tIns="69342" rIns="92456" bIns="104013" numCol="1" spcCol="1270" anchor="t" anchorCtr="0">
          <a:noAutofit/>
        </a:bodyPr>
        <a:lstStyle/>
        <a:p>
          <a:pPr marL="114300" lvl="1" indent="-114300" algn="l" defTabSz="577850">
            <a:lnSpc>
              <a:spcPct val="90000"/>
            </a:lnSpc>
            <a:spcBef>
              <a:spcPct val="0"/>
            </a:spcBef>
            <a:spcAft>
              <a:spcPct val="15000"/>
            </a:spcAft>
            <a:buChar char="•"/>
          </a:pPr>
          <a:r>
            <a:rPr lang="fr-FR" sz="1300" kern="1200" dirty="0"/>
            <a:t>Si l’entreprise présente à la collecte publique plus de </a:t>
          </a:r>
          <a:r>
            <a:rPr lang="fr-FR" sz="1300" b="1" kern="1200" dirty="0"/>
            <a:t>70 litres par jour de déchets</a:t>
          </a:r>
          <a:r>
            <a:rPr lang="fr-FR" sz="1300" kern="1200" dirty="0"/>
            <a:t> assimilables aux ordures ménagères, il est également assujetti à la </a:t>
          </a:r>
          <a:r>
            <a:rPr lang="fr-FR" sz="1300" b="1" kern="1200" dirty="0"/>
            <a:t>redevance spéciale</a:t>
          </a:r>
          <a:r>
            <a:rPr lang="fr-FR" sz="1300" kern="1200" dirty="0"/>
            <a:t>. Conformément à l’article L2333-78 du Code Général des Collectivités Territoriales, le calcul de cette redevance est basé sur la quantité de déchets soumis à la collecte. La facturation tenant compte du volume de déchets remis, chaque entreprise à tout à gagner en prenant des initiatives pour réduire ses déchets ou pour recycler ! </a:t>
          </a:r>
        </a:p>
      </dsp:txBody>
      <dsp:txXfrm>
        <a:off x="4670981" y="2160640"/>
        <a:ext cx="2047755" cy="476562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81F637-21C6-4BAC-882A-BB1E08453954}">
      <dsp:nvSpPr>
        <dsp:cNvPr id="0" name=""/>
        <dsp:cNvSpPr/>
      </dsp:nvSpPr>
      <dsp:spPr>
        <a:xfrm>
          <a:off x="685799" y="0"/>
          <a:ext cx="7772400" cy="6858000"/>
        </a:xfrm>
        <a:prstGeom prst="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1A038F1-50AD-49D4-AD1A-A3F573142F9D}">
      <dsp:nvSpPr>
        <dsp:cNvPr id="0" name=""/>
        <dsp:cNvSpPr/>
      </dsp:nvSpPr>
      <dsp:spPr>
        <a:xfrm>
          <a:off x="9822" y="2057400"/>
          <a:ext cx="2943225" cy="2743200"/>
        </a:xfrm>
        <a:prstGeom prst="roundRect">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fr-FR" sz="1700" b="1" kern="1200"/>
            <a:t>Recyclage des déchets d’entreprise : les bons gestes</a:t>
          </a:r>
          <a:endParaRPr lang="fr-FR" sz="1700" kern="1200"/>
        </a:p>
      </dsp:txBody>
      <dsp:txXfrm>
        <a:off x="143734" y="2191312"/>
        <a:ext cx="2675401" cy="2475376"/>
      </dsp:txXfrm>
    </dsp:sp>
    <dsp:sp modelId="{5BBA1B28-6E1F-46F8-9E6E-BA6F1D194416}">
      <dsp:nvSpPr>
        <dsp:cNvPr id="0" name=""/>
        <dsp:cNvSpPr/>
      </dsp:nvSpPr>
      <dsp:spPr>
        <a:xfrm>
          <a:off x="3100387" y="2057400"/>
          <a:ext cx="2943225" cy="2743200"/>
        </a:xfrm>
        <a:prstGeom prst="roundRect">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fr-FR" sz="1700" kern="1200"/>
            <a:t>En triant les déchets issus des activités industrielles, on peut diminuer leur quantité et éviter un surcoût lors du traitement. Ainsi, c’est un geste écoresponsable qui représente également une réduction sur la facture des déchets !  </a:t>
          </a:r>
        </a:p>
      </dsp:txBody>
      <dsp:txXfrm>
        <a:off x="3234299" y="2191312"/>
        <a:ext cx="2675401" cy="2475376"/>
      </dsp:txXfrm>
    </dsp:sp>
    <dsp:sp modelId="{88ADE204-2BA2-476B-AEAE-9264020CA4D3}">
      <dsp:nvSpPr>
        <dsp:cNvPr id="0" name=""/>
        <dsp:cNvSpPr/>
      </dsp:nvSpPr>
      <dsp:spPr>
        <a:xfrm>
          <a:off x="6190952" y="2057400"/>
          <a:ext cx="2943225" cy="2743200"/>
        </a:xfrm>
        <a:prstGeom prst="roundRect">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fr-FR" sz="1700" b="1" kern="1200"/>
            <a:t>Opter pour le recyclage</a:t>
          </a:r>
          <a:endParaRPr lang="fr-FR" sz="1700" kern="1200"/>
        </a:p>
      </dsp:txBody>
      <dsp:txXfrm>
        <a:off x="6324864" y="2191312"/>
        <a:ext cx="2675401" cy="247537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93BD90-7B57-4158-B6FE-4738AA06819B}">
      <dsp:nvSpPr>
        <dsp:cNvPr id="0" name=""/>
        <dsp:cNvSpPr/>
      </dsp:nvSpPr>
      <dsp:spPr>
        <a:xfrm>
          <a:off x="651042" y="0"/>
          <a:ext cx="7378480" cy="6472830"/>
        </a:xfrm>
        <a:prstGeom prst="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A674ED4-6B7C-4A5A-B32B-473E2E426970}">
      <dsp:nvSpPr>
        <dsp:cNvPr id="0" name=""/>
        <dsp:cNvSpPr/>
      </dsp:nvSpPr>
      <dsp:spPr>
        <a:xfrm>
          <a:off x="3814" y="1941849"/>
          <a:ext cx="1667872" cy="2589132"/>
        </a:xfrm>
        <a:prstGeom prst="roundRect">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fr-FR" sz="1600" kern="1200" dirty="0"/>
            <a:t>Déchets industriels banals regroupent :</a:t>
          </a:r>
        </a:p>
      </dsp:txBody>
      <dsp:txXfrm>
        <a:off x="85233" y="2023268"/>
        <a:ext cx="1505034" cy="2426294"/>
      </dsp:txXfrm>
    </dsp:sp>
    <dsp:sp modelId="{BDD872B0-70FA-4A29-8893-FA11659E863F}">
      <dsp:nvSpPr>
        <dsp:cNvPr id="0" name=""/>
        <dsp:cNvSpPr/>
      </dsp:nvSpPr>
      <dsp:spPr>
        <a:xfrm>
          <a:off x="1755080" y="1941849"/>
          <a:ext cx="1667872" cy="2589132"/>
        </a:xfrm>
        <a:prstGeom prst="roundRect">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fr-FR" sz="1600" kern="1200" dirty="0"/>
            <a:t>Les emballages usés : palettes, caisses, housses, bidons …</a:t>
          </a:r>
        </a:p>
      </dsp:txBody>
      <dsp:txXfrm>
        <a:off x="1836499" y="2023268"/>
        <a:ext cx="1505034" cy="2426294"/>
      </dsp:txXfrm>
    </dsp:sp>
    <dsp:sp modelId="{BB7AC9AE-5C99-42A2-A0DC-44AC43EACB81}">
      <dsp:nvSpPr>
        <dsp:cNvPr id="0" name=""/>
        <dsp:cNvSpPr/>
      </dsp:nvSpPr>
      <dsp:spPr>
        <a:xfrm>
          <a:off x="3506346" y="1941849"/>
          <a:ext cx="1667872" cy="2589132"/>
        </a:xfrm>
        <a:prstGeom prst="roundRect">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fr-FR" sz="1600" kern="1200" dirty="0"/>
            <a:t>Les déchets de production : chutes, rebuts, résidus, sciures …</a:t>
          </a:r>
        </a:p>
      </dsp:txBody>
      <dsp:txXfrm>
        <a:off x="3587765" y="2023268"/>
        <a:ext cx="1505034" cy="2426294"/>
      </dsp:txXfrm>
    </dsp:sp>
    <dsp:sp modelId="{046D631C-B529-4FD1-BF2D-59128DBF3CA7}">
      <dsp:nvSpPr>
        <dsp:cNvPr id="0" name=""/>
        <dsp:cNvSpPr/>
      </dsp:nvSpPr>
      <dsp:spPr>
        <a:xfrm>
          <a:off x="5257612" y="1941849"/>
          <a:ext cx="1667872" cy="2589132"/>
        </a:xfrm>
        <a:prstGeom prst="roundRect">
          <a:avLst/>
        </a:prstGeom>
        <a:solidFill>
          <a:schemeClr val="accent5">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fr-FR" sz="1600" kern="1200" dirty="0"/>
            <a:t>Les produits usagers : papiers, invendus, équipements hors service, les </a:t>
          </a:r>
          <a:r>
            <a:rPr lang="fr-FR" sz="1600" kern="1200" dirty="0" err="1"/>
            <a:t>bio-déchets</a:t>
          </a:r>
          <a:r>
            <a:rPr lang="fr-FR" sz="1600" kern="1200" dirty="0"/>
            <a:t> …</a:t>
          </a:r>
        </a:p>
      </dsp:txBody>
      <dsp:txXfrm>
        <a:off x="5339031" y="2023268"/>
        <a:ext cx="1505034" cy="2426294"/>
      </dsp:txXfrm>
    </dsp:sp>
    <dsp:sp modelId="{ED4D99DA-D999-4909-B852-E394100AEF45}">
      <dsp:nvSpPr>
        <dsp:cNvPr id="0" name=""/>
        <dsp:cNvSpPr/>
      </dsp:nvSpPr>
      <dsp:spPr>
        <a:xfrm>
          <a:off x="7008878" y="1941849"/>
          <a:ext cx="1667872" cy="2589132"/>
        </a:xfrm>
        <a:prstGeom prst="roundRect">
          <a:avLst/>
        </a:prstGeom>
        <a:solidFill>
          <a:schemeClr val="accent6">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fr-FR" sz="1600" kern="1200" dirty="0"/>
            <a:t>Les matériaux : verre, métaux, plastique, textile, cuir, papier, carton, bois, gravats …</a:t>
          </a:r>
          <a:br>
            <a:rPr lang="fr-FR" sz="1600" kern="1200" dirty="0"/>
          </a:br>
          <a:br>
            <a:rPr lang="fr-FR" sz="1600" kern="1200" dirty="0"/>
          </a:br>
          <a:br>
            <a:rPr lang="fr-FR" sz="1600" kern="1200" dirty="0"/>
          </a:br>
          <a:endParaRPr lang="fr-FR" sz="1600" kern="1200" dirty="0"/>
        </a:p>
      </dsp:txBody>
      <dsp:txXfrm>
        <a:off x="7090297" y="2023268"/>
        <a:ext cx="1505034" cy="242629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223BB9-64A2-4762-9AEA-A6AEAA7F521B}">
      <dsp:nvSpPr>
        <dsp:cNvPr id="0" name=""/>
        <dsp:cNvSpPr/>
      </dsp:nvSpPr>
      <dsp:spPr>
        <a:xfrm rot="5400000">
          <a:off x="3551200" y="310391"/>
          <a:ext cx="5084720" cy="5735116"/>
        </a:xfrm>
        <a:prstGeom prst="round2SameRect">
          <a:avLst/>
        </a:prstGeom>
        <a:solidFill>
          <a:schemeClr val="accent3">
            <a:tint val="40000"/>
            <a:alpha val="90000"/>
            <a:hueOff val="0"/>
            <a:satOff val="0"/>
            <a:lumOff val="0"/>
            <a:alphaOff val="0"/>
          </a:schemeClr>
        </a:solidFill>
        <a:ln w="19050" cap="rnd"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40005" rIns="80010" bIns="40005" numCol="1" spcCol="1270" anchor="ctr" anchorCtr="0">
          <a:noAutofit/>
        </a:bodyPr>
        <a:lstStyle/>
        <a:p>
          <a:pPr marL="228600" lvl="1" indent="-228600" algn="l" defTabSz="933450">
            <a:lnSpc>
              <a:spcPct val="90000"/>
            </a:lnSpc>
            <a:spcBef>
              <a:spcPct val="0"/>
            </a:spcBef>
            <a:spcAft>
              <a:spcPct val="15000"/>
            </a:spcAft>
            <a:buChar char="•"/>
          </a:pPr>
          <a:r>
            <a:rPr lang="fr-FR" sz="2100" kern="1200" dirty="0"/>
            <a:t>• les solvants</a:t>
          </a:r>
        </a:p>
        <a:p>
          <a:pPr marL="228600" lvl="1" indent="-228600" algn="l" defTabSz="933450">
            <a:lnSpc>
              <a:spcPct val="90000"/>
            </a:lnSpc>
            <a:spcBef>
              <a:spcPct val="0"/>
            </a:spcBef>
            <a:spcAft>
              <a:spcPct val="15000"/>
            </a:spcAft>
            <a:buChar char="•"/>
          </a:pPr>
          <a:r>
            <a:rPr lang="fr-FR" sz="2100" kern="1200" dirty="0"/>
            <a:t>• les hydrocarbures</a:t>
          </a:r>
        </a:p>
        <a:p>
          <a:pPr marL="228600" lvl="1" indent="-228600" algn="l" defTabSz="933450">
            <a:lnSpc>
              <a:spcPct val="90000"/>
            </a:lnSpc>
            <a:spcBef>
              <a:spcPct val="0"/>
            </a:spcBef>
            <a:spcAft>
              <a:spcPct val="15000"/>
            </a:spcAft>
            <a:buChar char="•"/>
          </a:pPr>
          <a:r>
            <a:rPr lang="fr-FR" sz="2100" kern="1200" dirty="0"/>
            <a:t>• les déchets phytosanitaires</a:t>
          </a:r>
        </a:p>
        <a:p>
          <a:pPr marL="228600" lvl="1" indent="-228600" algn="l" defTabSz="933450">
            <a:lnSpc>
              <a:spcPct val="90000"/>
            </a:lnSpc>
            <a:spcBef>
              <a:spcPct val="0"/>
            </a:spcBef>
            <a:spcAft>
              <a:spcPct val="15000"/>
            </a:spcAft>
            <a:buChar char="•"/>
          </a:pPr>
          <a:r>
            <a:rPr lang="fr-FR" sz="2100" kern="1200" dirty="0"/>
            <a:t>• la peinture</a:t>
          </a:r>
        </a:p>
        <a:p>
          <a:pPr marL="228600" lvl="1" indent="-228600" algn="l" defTabSz="933450">
            <a:lnSpc>
              <a:spcPct val="90000"/>
            </a:lnSpc>
            <a:spcBef>
              <a:spcPct val="0"/>
            </a:spcBef>
            <a:spcAft>
              <a:spcPct val="15000"/>
            </a:spcAft>
            <a:buChar char="•"/>
          </a:pPr>
          <a:r>
            <a:rPr lang="fr-FR" sz="2100" kern="1200" dirty="0"/>
            <a:t>• l’encre</a:t>
          </a:r>
        </a:p>
        <a:p>
          <a:pPr marL="228600" lvl="1" indent="-228600" algn="l" defTabSz="933450">
            <a:lnSpc>
              <a:spcPct val="90000"/>
            </a:lnSpc>
            <a:spcBef>
              <a:spcPct val="0"/>
            </a:spcBef>
            <a:spcAft>
              <a:spcPct val="15000"/>
            </a:spcAft>
            <a:buChar char="•"/>
          </a:pPr>
          <a:r>
            <a:rPr lang="fr-FR" sz="2100" kern="1200" dirty="0"/>
            <a:t>• les chiffons souillés</a:t>
          </a:r>
        </a:p>
        <a:p>
          <a:pPr marL="228600" lvl="1" indent="-228600" algn="l" defTabSz="933450">
            <a:lnSpc>
              <a:spcPct val="90000"/>
            </a:lnSpc>
            <a:spcBef>
              <a:spcPct val="0"/>
            </a:spcBef>
            <a:spcAft>
              <a:spcPct val="15000"/>
            </a:spcAft>
            <a:buChar char="•"/>
          </a:pPr>
          <a:r>
            <a:rPr lang="fr-FR" sz="2100" kern="1200" dirty="0"/>
            <a:t>• les piles et accumulateurs</a:t>
          </a:r>
        </a:p>
        <a:p>
          <a:pPr marL="228600" lvl="1" indent="-228600" algn="l" defTabSz="933450">
            <a:lnSpc>
              <a:spcPct val="90000"/>
            </a:lnSpc>
            <a:spcBef>
              <a:spcPct val="0"/>
            </a:spcBef>
            <a:spcAft>
              <a:spcPct val="15000"/>
            </a:spcAft>
            <a:buChar char="•"/>
          </a:pPr>
          <a:r>
            <a:rPr lang="fr-FR" sz="2100" kern="1200" dirty="0"/>
            <a:t>• les batteries</a:t>
          </a:r>
        </a:p>
        <a:p>
          <a:pPr marL="228600" lvl="1" indent="-228600" algn="l" defTabSz="933450">
            <a:lnSpc>
              <a:spcPct val="90000"/>
            </a:lnSpc>
            <a:spcBef>
              <a:spcPct val="0"/>
            </a:spcBef>
            <a:spcAft>
              <a:spcPct val="15000"/>
            </a:spcAft>
            <a:buChar char="•"/>
          </a:pPr>
          <a:r>
            <a:rPr lang="fr-FR" sz="2100" kern="1200" dirty="0"/>
            <a:t>• l’amiante</a:t>
          </a:r>
        </a:p>
        <a:p>
          <a:pPr marL="228600" lvl="1" indent="-228600" algn="l" defTabSz="933450">
            <a:lnSpc>
              <a:spcPct val="90000"/>
            </a:lnSpc>
            <a:spcBef>
              <a:spcPct val="0"/>
            </a:spcBef>
            <a:spcAft>
              <a:spcPct val="15000"/>
            </a:spcAft>
            <a:buChar char="•"/>
          </a:pPr>
          <a:r>
            <a:rPr lang="fr-FR" sz="2100" kern="1200" dirty="0"/>
            <a:t>• les sources radioactives</a:t>
          </a:r>
        </a:p>
        <a:p>
          <a:pPr marL="228600" lvl="1" indent="-228600" algn="l" defTabSz="933450">
            <a:lnSpc>
              <a:spcPct val="90000"/>
            </a:lnSpc>
            <a:spcBef>
              <a:spcPct val="0"/>
            </a:spcBef>
            <a:spcAft>
              <a:spcPct val="15000"/>
            </a:spcAft>
            <a:buChar char="•"/>
          </a:pPr>
          <a:r>
            <a:rPr lang="fr-FR" sz="2100" kern="1200" dirty="0"/>
            <a:t>• DEEE (déchets d’équipement électriques et électroniques)</a:t>
          </a:r>
        </a:p>
        <a:p>
          <a:pPr marL="228600" lvl="1" indent="-228600" algn="l" defTabSz="933450">
            <a:lnSpc>
              <a:spcPct val="90000"/>
            </a:lnSpc>
            <a:spcBef>
              <a:spcPct val="0"/>
            </a:spcBef>
            <a:spcAft>
              <a:spcPct val="15000"/>
            </a:spcAft>
            <a:buChar char="•"/>
          </a:pPr>
          <a:r>
            <a:rPr lang="fr-FR" sz="2100" kern="1200" dirty="0"/>
            <a:t>• DASRI (déchets d’activités de soins à risque infectieux) ...</a:t>
          </a:r>
        </a:p>
      </dsp:txBody>
      <dsp:txXfrm rot="-5400000">
        <a:off x="3226002" y="883805"/>
        <a:ext cx="5486900" cy="4588288"/>
      </dsp:txXfrm>
    </dsp:sp>
    <dsp:sp modelId="{F028AEF6-4B27-454B-87FB-A2A9EACB849E}">
      <dsp:nvSpPr>
        <dsp:cNvPr id="0" name=""/>
        <dsp:cNvSpPr/>
      </dsp:nvSpPr>
      <dsp:spPr>
        <a:xfrm>
          <a:off x="0" y="0"/>
          <a:ext cx="3226002" cy="6355900"/>
        </a:xfrm>
        <a:prstGeom prst="roundRect">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fr-FR" sz="2400" kern="1200" dirty="0"/>
            <a:t>Chaque entreprise est responsable des déchets qu’elle produit, y compris les déchets dangereux pour l’homme et l’environnement. Elle devra donc s’assurer de leur élimination, qui doit être conforme à la réglementation en vigueur. Parmi les déchets dangereux les plus courants, on peut noter :</a:t>
          </a:r>
        </a:p>
      </dsp:txBody>
      <dsp:txXfrm>
        <a:off x="157480" y="157480"/>
        <a:ext cx="2911042" cy="6040940"/>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fr-FR"/>
              <a:t>Modifiez le style du titre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82EDB8D0-98ED-4B86-9D5F-E61ADC70144D}" type="datetimeFigureOut">
              <a:rPr lang="en-US" smtClean="0"/>
              <a:pPr/>
              <a:t>8/29/2020</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54181D-6920-4594-9A5D-6CE56DC9F8B2}" type="slidenum">
              <a:rPr lang="en-US" smtClean="0"/>
              <a:pPr/>
              <a:t>‹N°›</a:t>
            </a:fld>
            <a:endParaRPr lang="en-US"/>
          </a:p>
        </p:txBody>
      </p:sp>
    </p:spTree>
    <p:extLst>
      <p:ext uri="{BB962C8B-B14F-4D97-AF65-F5344CB8AC3E}">
        <p14:creationId xmlns:p14="http://schemas.microsoft.com/office/powerpoint/2010/main" val="21887898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fr-FR"/>
              <a:t>Modifiez le style du titre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82EDB8D0-98ED-4B86-9D5F-E61ADC70144D}" type="datetimeFigureOut">
              <a:rPr lang="en-US" smtClean="0"/>
              <a:pPr/>
              <a:t>8/29/2020</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54181D-6920-4594-9A5D-6CE56DC9F8B2}" type="slidenum">
              <a:rPr lang="en-US" smtClean="0"/>
              <a:pPr/>
              <a:t>‹N°›</a:t>
            </a:fld>
            <a:endParaRPr lang="en-US"/>
          </a:p>
        </p:txBody>
      </p:sp>
    </p:spTree>
    <p:extLst>
      <p:ext uri="{BB962C8B-B14F-4D97-AF65-F5344CB8AC3E}">
        <p14:creationId xmlns:p14="http://schemas.microsoft.com/office/powerpoint/2010/main" val="640723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82EDB8D0-98ED-4B86-9D5F-E61ADC70144D}" type="datetimeFigureOut">
              <a:rPr lang="en-US" smtClean="0"/>
              <a:pPr/>
              <a:t>8/29/2020</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54181D-6920-4594-9A5D-6CE56DC9F8B2}" type="slidenum">
              <a:rPr lang="en-US" smtClean="0"/>
              <a:pPr/>
              <a:t>‹N°›</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7987027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fr-FR"/>
              <a:t>Modifiez le style du titre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82EDB8D0-98ED-4B86-9D5F-E61ADC70144D}" type="datetimeFigureOut">
              <a:rPr lang="en-US" smtClean="0"/>
              <a:pPr/>
              <a:t>8/29/2020</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54181D-6920-4594-9A5D-6CE56DC9F8B2}" type="slidenum">
              <a:rPr lang="en-US" smtClean="0"/>
              <a:pPr/>
              <a:t>‹N°›</a:t>
            </a:fld>
            <a:endParaRPr lang="en-US"/>
          </a:p>
        </p:txBody>
      </p:sp>
    </p:spTree>
    <p:extLst>
      <p:ext uri="{BB962C8B-B14F-4D97-AF65-F5344CB8AC3E}">
        <p14:creationId xmlns:p14="http://schemas.microsoft.com/office/powerpoint/2010/main" val="30458136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82EDB8D0-98ED-4B86-9D5F-E61ADC70144D}" type="datetimeFigureOut">
              <a:rPr lang="en-US" smtClean="0"/>
              <a:pPr/>
              <a:t>8/29/2020</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54181D-6920-4594-9A5D-6CE56DC9F8B2}" type="slidenum">
              <a:rPr lang="en-US" smtClean="0"/>
              <a:pPr/>
              <a:t>‹N°›</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8359308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82EDB8D0-98ED-4B86-9D5F-E61ADC70144D}" type="datetimeFigureOut">
              <a:rPr lang="en-US" smtClean="0"/>
              <a:pPr/>
              <a:t>8/29/2020</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54181D-6920-4594-9A5D-6CE56DC9F8B2}" type="slidenum">
              <a:rPr lang="en-US" smtClean="0"/>
              <a:pPr/>
              <a:t>‹N°›</a:t>
            </a:fld>
            <a:endParaRPr lang="en-US"/>
          </a:p>
        </p:txBody>
      </p:sp>
    </p:spTree>
    <p:extLst>
      <p:ext uri="{BB962C8B-B14F-4D97-AF65-F5344CB8AC3E}">
        <p14:creationId xmlns:p14="http://schemas.microsoft.com/office/powerpoint/2010/main" val="14691664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82EDB8D0-98ED-4B86-9D5F-E61ADC70144D}" type="datetimeFigureOut">
              <a:rPr lang="en-US" smtClean="0"/>
              <a:pPr/>
              <a:t>8/29/2020</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54181D-6920-4594-9A5D-6CE56DC9F8B2}" type="slidenum">
              <a:rPr lang="en-US" smtClean="0"/>
              <a:pPr/>
              <a:t>‹N°›</a:t>
            </a:fld>
            <a:endParaRPr lang="en-US"/>
          </a:p>
        </p:txBody>
      </p:sp>
    </p:spTree>
    <p:extLst>
      <p:ext uri="{BB962C8B-B14F-4D97-AF65-F5344CB8AC3E}">
        <p14:creationId xmlns:p14="http://schemas.microsoft.com/office/powerpoint/2010/main" val="15674319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fr-FR"/>
              <a:t>Modifiez le style du titre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82EDB8D0-98ED-4B86-9D5F-E61ADC70144D}" type="datetimeFigureOut">
              <a:rPr lang="en-US" smtClean="0"/>
              <a:pPr/>
              <a:t>8/29/2020</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54181D-6920-4594-9A5D-6CE56DC9F8B2}" type="slidenum">
              <a:rPr lang="en-US" smtClean="0"/>
              <a:pPr/>
              <a:t>‹N°›</a:t>
            </a:fld>
            <a:endParaRPr lang="en-US"/>
          </a:p>
        </p:txBody>
      </p:sp>
    </p:spTree>
    <p:extLst>
      <p:ext uri="{BB962C8B-B14F-4D97-AF65-F5344CB8AC3E}">
        <p14:creationId xmlns:p14="http://schemas.microsoft.com/office/powerpoint/2010/main" val="29949178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82EDB8D0-98ED-4B86-9D5F-E61ADC70144D}" type="datetimeFigureOut">
              <a:rPr lang="en-US" smtClean="0"/>
              <a:pPr/>
              <a:t>8/29/2020</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54181D-6920-4594-9A5D-6CE56DC9F8B2}" type="slidenum">
              <a:rPr lang="en-US" smtClean="0"/>
              <a:pPr/>
              <a:t>‹N°›</a:t>
            </a:fld>
            <a:endParaRPr lang="en-US"/>
          </a:p>
        </p:txBody>
      </p:sp>
    </p:spTree>
    <p:extLst>
      <p:ext uri="{BB962C8B-B14F-4D97-AF65-F5344CB8AC3E}">
        <p14:creationId xmlns:p14="http://schemas.microsoft.com/office/powerpoint/2010/main" val="35570075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fr-FR"/>
              <a:t>Modifiez le style du titre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82EDB8D0-98ED-4B86-9D5F-E61ADC70144D}" type="datetimeFigureOut">
              <a:rPr lang="en-US" smtClean="0"/>
              <a:pPr/>
              <a:t>8/29/2020</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54181D-6920-4594-9A5D-6CE56DC9F8B2}" type="slidenum">
              <a:rPr lang="en-US" smtClean="0"/>
              <a:pPr/>
              <a:t>‹N°›</a:t>
            </a:fld>
            <a:endParaRPr lang="en-US"/>
          </a:p>
        </p:txBody>
      </p:sp>
    </p:spTree>
    <p:extLst>
      <p:ext uri="{BB962C8B-B14F-4D97-AF65-F5344CB8AC3E}">
        <p14:creationId xmlns:p14="http://schemas.microsoft.com/office/powerpoint/2010/main" val="5364112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fr-FR"/>
              <a:t>Modifiez le style du titre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82EDB8D0-98ED-4B86-9D5F-E61ADC70144D}" type="datetimeFigureOut">
              <a:rPr lang="en-US" smtClean="0"/>
              <a:pPr/>
              <a:t>8/29/2020</a:t>
            </a:fld>
            <a:endParaRPr lang="en-US" dirty="0"/>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54181D-6920-4594-9A5D-6CE56DC9F8B2}" type="slidenum">
              <a:rPr lang="en-US" smtClean="0"/>
              <a:pPr/>
              <a:t>‹N°›</a:t>
            </a:fld>
            <a:endParaRPr lang="en-US"/>
          </a:p>
        </p:txBody>
      </p:sp>
    </p:spTree>
    <p:extLst>
      <p:ext uri="{BB962C8B-B14F-4D97-AF65-F5344CB8AC3E}">
        <p14:creationId xmlns:p14="http://schemas.microsoft.com/office/powerpoint/2010/main" val="42100127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fr-FR"/>
              <a:t>Modifiez le style du titre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82EDB8D0-98ED-4B86-9D5F-E61ADC70144D}" type="datetimeFigureOut">
              <a:rPr lang="en-US" smtClean="0"/>
              <a:pPr/>
              <a:t>8/29/2020</a:t>
            </a:fld>
            <a:endParaRPr lang="en-US" dirty="0"/>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54181D-6920-4594-9A5D-6CE56DC9F8B2}" type="slidenum">
              <a:rPr lang="en-US" smtClean="0"/>
              <a:pPr/>
              <a:t>‹N°›</a:t>
            </a:fld>
            <a:endParaRPr lang="en-US"/>
          </a:p>
        </p:txBody>
      </p:sp>
    </p:spTree>
    <p:extLst>
      <p:ext uri="{BB962C8B-B14F-4D97-AF65-F5344CB8AC3E}">
        <p14:creationId xmlns:p14="http://schemas.microsoft.com/office/powerpoint/2010/main" val="7737714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82EDB8D0-98ED-4B86-9D5F-E61ADC70144D}" type="datetimeFigureOut">
              <a:rPr lang="en-US" smtClean="0"/>
              <a:pPr/>
              <a:t>8/29/2020</a:t>
            </a:fld>
            <a:endParaRPr lang="en-US" dirty="0"/>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54181D-6920-4594-9A5D-6CE56DC9F8B2}" type="slidenum">
              <a:rPr lang="en-US" smtClean="0"/>
              <a:pPr/>
              <a:t>‹N°›</a:t>
            </a:fld>
            <a:endParaRPr lang="en-US"/>
          </a:p>
        </p:txBody>
      </p:sp>
    </p:spTree>
    <p:extLst>
      <p:ext uri="{BB962C8B-B14F-4D97-AF65-F5344CB8AC3E}">
        <p14:creationId xmlns:p14="http://schemas.microsoft.com/office/powerpoint/2010/main" val="35119840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EDB8D0-98ED-4B86-9D5F-E61ADC70144D}" type="datetimeFigureOut">
              <a:rPr lang="en-US" smtClean="0"/>
              <a:pPr/>
              <a:t>8/29/2020</a:t>
            </a:fld>
            <a:endParaRPr lang="en-US" dirty="0"/>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54181D-6920-4594-9A5D-6CE56DC9F8B2}" type="slidenum">
              <a:rPr lang="en-US" smtClean="0"/>
              <a:pPr/>
              <a:t>‹N°›</a:t>
            </a:fld>
            <a:endParaRPr lang="en-US"/>
          </a:p>
        </p:txBody>
      </p:sp>
    </p:spTree>
    <p:extLst>
      <p:ext uri="{BB962C8B-B14F-4D97-AF65-F5344CB8AC3E}">
        <p14:creationId xmlns:p14="http://schemas.microsoft.com/office/powerpoint/2010/main" val="41955513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fr-FR"/>
              <a:t>Modifiez le style du titre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82EDB8D0-98ED-4B86-9D5F-E61ADC70144D}" type="datetimeFigureOut">
              <a:rPr lang="en-US" smtClean="0"/>
              <a:pPr/>
              <a:t>8/29/2020</a:t>
            </a:fld>
            <a:endParaRPr lang="en-US" dirty="0"/>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54181D-6920-4594-9A5D-6CE56DC9F8B2}" type="slidenum">
              <a:rPr lang="en-US" smtClean="0"/>
              <a:pPr/>
              <a:t>‹N°›</a:t>
            </a:fld>
            <a:endParaRPr lang="en-US"/>
          </a:p>
        </p:txBody>
      </p:sp>
    </p:spTree>
    <p:extLst>
      <p:ext uri="{BB962C8B-B14F-4D97-AF65-F5344CB8AC3E}">
        <p14:creationId xmlns:p14="http://schemas.microsoft.com/office/powerpoint/2010/main" val="3392472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fr-FR"/>
              <a:t>Modifiez le style du titre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82EDB8D0-98ED-4B86-9D5F-E61ADC70144D}" type="datetimeFigureOut">
              <a:rPr lang="en-US" smtClean="0"/>
              <a:pPr/>
              <a:t>8/29/2020</a:t>
            </a:fld>
            <a:endParaRPr lang="en-US" dirty="0"/>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54181D-6920-4594-9A5D-6CE56DC9F8B2}" type="slidenum">
              <a:rPr lang="en-US" smtClean="0"/>
              <a:pPr/>
              <a:t>‹N°›</a:t>
            </a:fld>
            <a:endParaRPr lang="en-US"/>
          </a:p>
        </p:txBody>
      </p:sp>
    </p:spTree>
    <p:extLst>
      <p:ext uri="{BB962C8B-B14F-4D97-AF65-F5344CB8AC3E}">
        <p14:creationId xmlns:p14="http://schemas.microsoft.com/office/powerpoint/2010/main" val="33151982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fr-FR"/>
              <a:t>Modifiez le style du titre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2EDB8D0-98ED-4B86-9D5F-E61ADC70144D}" type="datetimeFigureOut">
              <a:rPr lang="en-US" smtClean="0"/>
              <a:pPr/>
              <a:t>8/29/2020</a:t>
            </a:fld>
            <a:endParaRPr lang="en-US" dirty="0"/>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4854181D-6920-4594-9A5D-6CE56DC9F8B2}" type="slidenum">
              <a:rPr lang="en-US" smtClean="0"/>
              <a:pPr/>
              <a:t>‹N°›</a:t>
            </a:fld>
            <a:endParaRPr lang="en-US"/>
          </a:p>
        </p:txBody>
      </p:sp>
    </p:spTree>
    <p:extLst>
      <p:ext uri="{BB962C8B-B14F-4D97-AF65-F5344CB8AC3E}">
        <p14:creationId xmlns:p14="http://schemas.microsoft.com/office/powerpoint/2010/main" val="2517256958"/>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 id="2147483714" r:id="rId13"/>
    <p:sldLayoutId id="2147483715" r:id="rId14"/>
    <p:sldLayoutId id="2147483716" r:id="rId15"/>
    <p:sldLayoutId id="2147483717"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hyperlink" Target="Videos/04%20Le%20tri%20des%20d&#233;chets%20de%20chantier%20en%20infographie%20par%20Paprec%20Gro.mp4" TargetMode="External"/><Relationship Id="rId1" Type="http://schemas.openxmlformats.org/officeDocument/2006/relationships/slideLayout" Target="../slideLayouts/slideLayout2.xml"/><Relationship Id="rId4" Type="http://schemas.openxmlformats.org/officeDocument/2006/relationships/hyperlink" Target="https://www.youtube.com/watch?v=EpcCgXYVnPo"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hyperlink" Target="Videos/04%20Tri%20des%20d&#233;chets%20du%20BTP%20&#224;%20Nice%20Lingosti&#232;re%20-%20Veolia%20Propret&#233;.mp4" TargetMode="External"/><Relationship Id="rId1" Type="http://schemas.openxmlformats.org/officeDocument/2006/relationships/slideLayout" Target="../slideLayouts/slideLayout2.xml"/><Relationship Id="rId4" Type="http://schemas.openxmlformats.org/officeDocument/2006/relationships/hyperlink" Target="https://www.youtube.com/watch?v=wr20HvX4WKw" TargetMode="External"/></Relationships>
</file>

<file path=ppt/slides/_rels/slide2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hyperlink" Target="04-3%20exercice%20trier%20les%20dechets%20PROF.pptx"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5.jpeg"/><Relationship Id="rId13" Type="http://schemas.openxmlformats.org/officeDocument/2006/relationships/image" Target="../media/image20.jpeg"/><Relationship Id="rId3" Type="http://schemas.openxmlformats.org/officeDocument/2006/relationships/image" Target="../media/image10.jpg"/><Relationship Id="rId7" Type="http://schemas.openxmlformats.org/officeDocument/2006/relationships/image" Target="../media/image14.jpeg"/><Relationship Id="rId12" Type="http://schemas.openxmlformats.org/officeDocument/2006/relationships/image" Target="../media/image19.jpg"/><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image" Target="../media/image13.jpg"/><Relationship Id="rId11" Type="http://schemas.openxmlformats.org/officeDocument/2006/relationships/image" Target="../media/image18.jpg"/><Relationship Id="rId5" Type="http://schemas.openxmlformats.org/officeDocument/2006/relationships/image" Target="../media/image12.jpeg"/><Relationship Id="rId15" Type="http://schemas.openxmlformats.org/officeDocument/2006/relationships/image" Target="../media/image22.jpeg"/><Relationship Id="rId10" Type="http://schemas.openxmlformats.org/officeDocument/2006/relationships/image" Target="../media/image17.jpeg"/><Relationship Id="rId4" Type="http://schemas.openxmlformats.org/officeDocument/2006/relationships/image" Target="../media/image11.jpeg"/><Relationship Id="rId9" Type="http://schemas.openxmlformats.org/officeDocument/2006/relationships/image" Target="../media/image16.jpg"/><Relationship Id="rId14" Type="http://schemas.openxmlformats.org/officeDocument/2006/relationships/image" Target="../media/image21.jpg"/></Relationships>
</file>

<file path=ppt/slides/_rels/slide9.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Layout" Target="../diagrams/layout2.xml"/><Relationship Id="rId7" Type="http://schemas.openxmlformats.org/officeDocument/2006/relationships/diagramData" Target="../diagrams/data3.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Image 4" descr="Une image contenant signe, route, texte, vert&#10;&#10;Description générée automatiquement">
            <a:extLst>
              <a:ext uri="{FF2B5EF4-FFF2-40B4-BE49-F238E27FC236}">
                <a16:creationId xmlns:a16="http://schemas.microsoft.com/office/drawing/2014/main" id="{9EE26C1C-CCE1-4BC4-9DF0-82E4E8E34538}"/>
              </a:ext>
            </a:extLst>
          </p:cNvPr>
          <p:cNvPicPr>
            <a:picLocks noChangeAspect="1"/>
          </p:cNvPicPr>
          <p:nvPr/>
        </p:nvPicPr>
        <p:blipFill rotWithShape="1">
          <a:blip r:embed="rId2">
            <a:extLst>
              <a:ext uri="{28A0092B-C50C-407E-A947-70E740481C1C}">
                <a14:useLocalDpi xmlns:a14="http://schemas.microsoft.com/office/drawing/2010/main" val="0"/>
              </a:ext>
            </a:extLst>
          </a:blip>
          <a:srcRect l="16136" r="14115" b="-2"/>
          <a:stretch/>
        </p:blipFill>
        <p:spPr>
          <a:xfrm>
            <a:off x="3202390" y="-1"/>
            <a:ext cx="5941610" cy="6858001"/>
          </a:xfrm>
          <a:custGeom>
            <a:avLst/>
            <a:gdLst/>
            <a:ahLst/>
            <a:cxnLst/>
            <a:rect l="l" t="t" r="r" b="b"/>
            <a:pathLst>
              <a:path w="7922146" h="6858001">
                <a:moveTo>
                  <a:pt x="379987" y="0"/>
                </a:moveTo>
                <a:lnTo>
                  <a:pt x="5304971" y="0"/>
                </a:lnTo>
                <a:lnTo>
                  <a:pt x="7065281" y="0"/>
                </a:lnTo>
                <a:lnTo>
                  <a:pt x="7397540" y="0"/>
                </a:lnTo>
                <a:lnTo>
                  <a:pt x="7397540" y="1"/>
                </a:lnTo>
                <a:lnTo>
                  <a:pt x="7922146" y="1"/>
                </a:lnTo>
                <a:lnTo>
                  <a:pt x="7922146" y="6858001"/>
                </a:lnTo>
                <a:lnTo>
                  <a:pt x="7065281" y="6858001"/>
                </a:lnTo>
                <a:lnTo>
                  <a:pt x="7065281" y="6858000"/>
                </a:lnTo>
                <a:lnTo>
                  <a:pt x="5932989" y="6858000"/>
                </a:lnTo>
                <a:lnTo>
                  <a:pt x="5932989" y="6858001"/>
                </a:lnTo>
                <a:lnTo>
                  <a:pt x="27809" y="6858001"/>
                </a:lnTo>
                <a:lnTo>
                  <a:pt x="1803228" y="4521201"/>
                </a:lnTo>
                <a:close/>
                <a:moveTo>
                  <a:pt x="0" y="0"/>
                </a:moveTo>
                <a:lnTo>
                  <a:pt x="379987" y="0"/>
                </a:lnTo>
                <a:lnTo>
                  <a:pt x="0" y="407"/>
                </a:lnTo>
                <a:close/>
              </a:path>
            </a:pathLst>
          </a:custGeom>
        </p:spPr>
      </p:pic>
      <p:sp>
        <p:nvSpPr>
          <p:cNvPr id="34" name="Titre 1">
            <a:extLst>
              <a:ext uri="{FF2B5EF4-FFF2-40B4-BE49-F238E27FC236}">
                <a16:creationId xmlns:a16="http://schemas.microsoft.com/office/drawing/2014/main" id="{814B825B-29A2-4C7A-B135-4D1F8E1F578D}"/>
              </a:ext>
            </a:extLst>
          </p:cNvPr>
          <p:cNvSpPr>
            <a:spLocks noGrp="1"/>
          </p:cNvSpPr>
          <p:nvPr>
            <p:ph type="ctrTitle"/>
          </p:nvPr>
        </p:nvSpPr>
        <p:spPr>
          <a:xfrm>
            <a:off x="501650" y="1678666"/>
            <a:ext cx="3066142" cy="2369093"/>
          </a:xfrm>
        </p:spPr>
        <p:txBody>
          <a:bodyPr>
            <a:normAutofit/>
          </a:bodyPr>
          <a:lstStyle/>
          <a:p>
            <a:r>
              <a:rPr lang="fr-FR" sz="4200"/>
              <a:t>La gestion des déchets</a:t>
            </a:r>
          </a:p>
        </p:txBody>
      </p:sp>
      <p:sp>
        <p:nvSpPr>
          <p:cNvPr id="36" name="Sous-titre 2">
            <a:extLst>
              <a:ext uri="{FF2B5EF4-FFF2-40B4-BE49-F238E27FC236}">
                <a16:creationId xmlns:a16="http://schemas.microsoft.com/office/drawing/2014/main" id="{90144750-CD15-4070-8DF5-9910C96C7133}"/>
              </a:ext>
            </a:extLst>
          </p:cNvPr>
          <p:cNvSpPr>
            <a:spLocks noGrp="1"/>
          </p:cNvSpPr>
          <p:nvPr>
            <p:ph type="subTitle" idx="1"/>
          </p:nvPr>
        </p:nvSpPr>
        <p:spPr>
          <a:xfrm>
            <a:off x="508001" y="4050831"/>
            <a:ext cx="3059791" cy="1096901"/>
          </a:xfrm>
        </p:spPr>
        <p:txBody>
          <a:bodyPr>
            <a:normAutofit/>
          </a:bodyPr>
          <a:lstStyle/>
          <a:p>
            <a:r>
              <a:rPr lang="fr-FR" sz="1400"/>
              <a:t>http://www.developpement-durable.gouv.fr/-Gestion-des-dechets-.html</a:t>
            </a:r>
          </a:p>
        </p:txBody>
      </p:sp>
    </p:spTree>
    <p:extLst>
      <p:ext uri="{BB962C8B-B14F-4D97-AF65-F5344CB8AC3E}">
        <p14:creationId xmlns:p14="http://schemas.microsoft.com/office/powerpoint/2010/main" val="25662641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me 7">
            <a:extLst>
              <a:ext uri="{FF2B5EF4-FFF2-40B4-BE49-F238E27FC236}">
                <a16:creationId xmlns:a16="http://schemas.microsoft.com/office/drawing/2014/main" id="{4B7BC747-5DC1-4318-BBD3-39EFA2987661}"/>
              </a:ext>
            </a:extLst>
          </p:cNvPr>
          <p:cNvGraphicFramePr/>
          <p:nvPr>
            <p:extLst>
              <p:ext uri="{D42A27DB-BD31-4B8C-83A1-F6EECF244321}">
                <p14:modId xmlns:p14="http://schemas.microsoft.com/office/powerpoint/2010/main" val="2995773188"/>
              </p:ext>
            </p:extLst>
          </p:nvPr>
        </p:nvGraphicFramePr>
        <p:xfrm>
          <a:off x="0" y="0"/>
          <a:ext cx="9144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90543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a:extLst>
              <a:ext uri="{FF2B5EF4-FFF2-40B4-BE49-F238E27FC236}">
                <a16:creationId xmlns:a16="http://schemas.microsoft.com/office/drawing/2014/main" id="{CF701111-B85F-4F04-9EB5-4C679E72BE45}"/>
              </a:ext>
            </a:extLst>
          </p:cNvPr>
          <p:cNvGrpSpPr>
            <a:grpSpLocks/>
          </p:cNvGrpSpPr>
          <p:nvPr/>
        </p:nvGrpSpPr>
        <p:grpSpPr bwMode="auto">
          <a:xfrm>
            <a:off x="0" y="0"/>
            <a:ext cx="9144000" cy="6858000"/>
            <a:chOff x="125943500" y="103689794"/>
            <a:chExt cx="10201730" cy="6913045"/>
          </a:xfrm>
        </p:grpSpPr>
        <p:pic>
          <p:nvPicPr>
            <p:cNvPr id="1027" name="Picture 3">
              <a:extLst>
                <a:ext uri="{FF2B5EF4-FFF2-40B4-BE49-F238E27FC236}">
                  <a16:creationId xmlns:a16="http://schemas.microsoft.com/office/drawing/2014/main" id="{405834D5-77F9-4D55-854B-598EE32597F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43500" y="103689794"/>
              <a:ext cx="5121084" cy="68966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pic>
        <p:pic>
          <p:nvPicPr>
            <p:cNvPr id="1028" name="Picture 4">
              <a:extLst>
                <a:ext uri="{FF2B5EF4-FFF2-40B4-BE49-F238E27FC236}">
                  <a16:creationId xmlns:a16="http://schemas.microsoft.com/office/drawing/2014/main" id="{25D75CDF-4B8D-4A8C-89D9-E4630E53B72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1069870" y="104155760"/>
              <a:ext cx="5075360" cy="644707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pic>
      </p:grpSp>
    </p:spTree>
    <p:extLst>
      <p:ext uri="{BB962C8B-B14F-4D97-AF65-F5344CB8AC3E}">
        <p14:creationId xmlns:p14="http://schemas.microsoft.com/office/powerpoint/2010/main" val="19300677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descr="Une image contenant alimentation&#10;&#10;Description générée automatiquement">
            <a:extLst>
              <a:ext uri="{FF2B5EF4-FFF2-40B4-BE49-F238E27FC236}">
                <a16:creationId xmlns:a16="http://schemas.microsoft.com/office/drawing/2014/main" id="{800E4A00-CC81-4B09-8896-4F1865DCD7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14500"/>
            <a:ext cx="9144000" cy="5143500"/>
          </a:xfrm>
          <a:prstGeom prst="rect">
            <a:avLst/>
          </a:prstGeom>
        </p:spPr>
      </p:pic>
      <p:sp>
        <p:nvSpPr>
          <p:cNvPr id="7" name="ZoneTexte 6">
            <a:extLst>
              <a:ext uri="{FF2B5EF4-FFF2-40B4-BE49-F238E27FC236}">
                <a16:creationId xmlns:a16="http://schemas.microsoft.com/office/drawing/2014/main" id="{D717BA18-D3A0-4A33-990A-3DC4C311E63C}"/>
              </a:ext>
            </a:extLst>
          </p:cNvPr>
          <p:cNvSpPr txBox="1"/>
          <p:nvPr/>
        </p:nvSpPr>
        <p:spPr>
          <a:xfrm>
            <a:off x="-1" y="144839"/>
            <a:ext cx="9060873" cy="1754326"/>
          </a:xfrm>
          <a:prstGeom prst="rect">
            <a:avLst/>
          </a:prstGeom>
          <a:noFill/>
        </p:spPr>
        <p:txBody>
          <a:bodyPr wrap="square">
            <a:spAutoFit/>
          </a:bodyPr>
          <a:lstStyle/>
          <a:p>
            <a:r>
              <a:rPr lang="fr-FR" dirty="0"/>
              <a:t>Un déchet industriel banal est un déchet généré par une entreprise qui n’est dangereux ni pour l’homme, ni pour l’environnement.</a:t>
            </a:r>
            <a:br>
              <a:rPr lang="fr-FR" dirty="0"/>
            </a:br>
            <a:br>
              <a:rPr lang="fr-FR" dirty="0"/>
            </a:br>
            <a:r>
              <a:rPr lang="fr-FR" dirty="0"/>
              <a:t>Bien qu’il ne soit pas toxique, il doit être traité, valorisé ou recyclé. En effet, il peut tout de même brûler, fermenter, rouiller ou mettre des centaines d’années à se décomposer et polluer l’environnement.</a:t>
            </a:r>
          </a:p>
        </p:txBody>
      </p:sp>
    </p:spTree>
    <p:extLst>
      <p:ext uri="{BB962C8B-B14F-4D97-AF65-F5344CB8AC3E}">
        <p14:creationId xmlns:p14="http://schemas.microsoft.com/office/powerpoint/2010/main" val="41975559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me 5">
            <a:extLst>
              <a:ext uri="{FF2B5EF4-FFF2-40B4-BE49-F238E27FC236}">
                <a16:creationId xmlns:a16="http://schemas.microsoft.com/office/drawing/2014/main" id="{A2EEA54E-84D1-4A2F-9F3F-664F506C13B5}"/>
              </a:ext>
            </a:extLst>
          </p:cNvPr>
          <p:cNvGraphicFramePr/>
          <p:nvPr>
            <p:extLst>
              <p:ext uri="{D42A27DB-BD31-4B8C-83A1-F6EECF244321}">
                <p14:modId xmlns:p14="http://schemas.microsoft.com/office/powerpoint/2010/main" val="3295513222"/>
              </p:ext>
            </p:extLst>
          </p:nvPr>
        </p:nvGraphicFramePr>
        <p:xfrm>
          <a:off x="347056" y="293730"/>
          <a:ext cx="8680565" cy="64728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406941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36943"/>
          <a:stretch/>
        </p:blipFill>
        <p:spPr bwMode="auto">
          <a:xfrm>
            <a:off x="0" y="1268760"/>
            <a:ext cx="9144000" cy="45998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504044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descr="Une image contenant intérieur, éléments, table, jouet&#10;&#10;Description générée automatiquement">
            <a:extLst>
              <a:ext uri="{FF2B5EF4-FFF2-40B4-BE49-F238E27FC236}">
                <a16:creationId xmlns:a16="http://schemas.microsoft.com/office/drawing/2014/main" id="{BB21527C-9169-462D-85C2-31368C2C517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7157" y="1396538"/>
            <a:ext cx="7107486" cy="5461462"/>
          </a:xfrm>
          <a:prstGeom prst="rect">
            <a:avLst/>
          </a:prstGeom>
        </p:spPr>
      </p:pic>
      <p:sp>
        <p:nvSpPr>
          <p:cNvPr id="7" name="ZoneTexte 6">
            <a:extLst>
              <a:ext uri="{FF2B5EF4-FFF2-40B4-BE49-F238E27FC236}">
                <a16:creationId xmlns:a16="http://schemas.microsoft.com/office/drawing/2014/main" id="{0B3FDF7E-1354-4611-BDD7-3B922708778F}"/>
              </a:ext>
            </a:extLst>
          </p:cNvPr>
          <p:cNvSpPr txBox="1"/>
          <p:nvPr/>
        </p:nvSpPr>
        <p:spPr>
          <a:xfrm>
            <a:off x="67238" y="0"/>
            <a:ext cx="8985322" cy="1477328"/>
          </a:xfrm>
          <a:prstGeom prst="rect">
            <a:avLst/>
          </a:prstGeom>
          <a:noFill/>
        </p:spPr>
        <p:txBody>
          <a:bodyPr wrap="square">
            <a:spAutoFit/>
          </a:bodyPr>
          <a:lstStyle/>
          <a:p>
            <a:r>
              <a:rPr lang="fr-FR" dirty="0"/>
              <a:t>Un déchet dit dangereux est un déchet qui est polluant, voire toxique et qui peut représenter un risque pour la santé ou l’environnement. Il est peut-être hautement inflammable, explosif, nocif, irritant, corrosif ou encore écotoxique…</a:t>
            </a:r>
            <a:br>
              <a:rPr lang="fr-FR" dirty="0"/>
            </a:br>
            <a:r>
              <a:rPr lang="fr-FR" dirty="0"/>
              <a:t>En raison de leur toxicité, ces déchets nécessitent </a:t>
            </a:r>
            <a:r>
              <a:rPr lang="fr-FR" b="1" dirty="0"/>
              <a:t>un traitement adapté, en accord avec la réglementation en vigueur.</a:t>
            </a:r>
            <a:endParaRPr lang="fr-FR" dirty="0"/>
          </a:p>
        </p:txBody>
      </p:sp>
    </p:spTree>
    <p:extLst>
      <p:ext uri="{BB962C8B-B14F-4D97-AF65-F5344CB8AC3E}">
        <p14:creationId xmlns:p14="http://schemas.microsoft.com/office/powerpoint/2010/main" val="9161906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me 3">
            <a:extLst>
              <a:ext uri="{FF2B5EF4-FFF2-40B4-BE49-F238E27FC236}">
                <a16:creationId xmlns:a16="http://schemas.microsoft.com/office/drawing/2014/main" id="{55FD31FF-B30D-4A79-99A7-6704901706DC}"/>
              </a:ext>
            </a:extLst>
          </p:cNvPr>
          <p:cNvGraphicFramePr/>
          <p:nvPr>
            <p:extLst>
              <p:ext uri="{D42A27DB-BD31-4B8C-83A1-F6EECF244321}">
                <p14:modId xmlns:p14="http://schemas.microsoft.com/office/powerpoint/2010/main" val="2854077849"/>
              </p:ext>
            </p:extLst>
          </p:nvPr>
        </p:nvGraphicFramePr>
        <p:xfrm>
          <a:off x="108065" y="166256"/>
          <a:ext cx="8961119" cy="63559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217111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62420"/>
          <a:stretch/>
        </p:blipFill>
        <p:spPr bwMode="auto">
          <a:xfrm>
            <a:off x="35496" y="668708"/>
            <a:ext cx="9108504" cy="2730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10" y="3933056"/>
            <a:ext cx="9036496" cy="17181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127390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922114"/>
          </a:xfrm>
        </p:spPr>
        <p:txBody>
          <a:bodyPr/>
          <a:lstStyle/>
          <a:p>
            <a:r>
              <a:rPr lang="fr-FR"/>
              <a:t>Les filières réglementaires</a:t>
            </a:r>
            <a:endParaRPr lang="fr-FR" dirty="0"/>
          </a:p>
        </p:txBody>
      </p:sp>
      <p:sp>
        <p:nvSpPr>
          <p:cNvPr id="3" name="Espace réservé du contenu 2"/>
          <p:cNvSpPr>
            <a:spLocks noGrp="1"/>
          </p:cNvSpPr>
          <p:nvPr>
            <p:ph idx="1"/>
          </p:nvPr>
        </p:nvSpPr>
        <p:spPr>
          <a:xfrm>
            <a:off x="107504" y="1268760"/>
            <a:ext cx="8579296" cy="5328592"/>
          </a:xfrm>
        </p:spPr>
        <p:txBody>
          <a:bodyPr>
            <a:normAutofit fontScale="32500" lnSpcReduction="20000"/>
          </a:bodyPr>
          <a:lstStyle/>
          <a:p>
            <a:pPr marL="0" indent="0" algn="ctr">
              <a:buNone/>
            </a:pPr>
            <a:r>
              <a:rPr lang="fr-FR" sz="4400"/>
              <a:t>Pour chaque grande catégorie de déchets des filières d’élimination réglementaires existent. </a:t>
            </a:r>
          </a:p>
          <a:p>
            <a:pPr marL="0" indent="0" algn="ctr">
              <a:buNone/>
            </a:pPr>
            <a:r>
              <a:rPr lang="fr-FR" sz="4400"/>
              <a:t>La filière « valorisation » doit être privilégiée dans tous les cas.</a:t>
            </a:r>
          </a:p>
          <a:p>
            <a:pPr marL="0" indent="0">
              <a:buNone/>
            </a:pPr>
            <a:endParaRPr lang="fr-FR"/>
          </a:p>
          <a:p>
            <a:r>
              <a:rPr lang="fr-FR" sz="3600"/>
              <a:t>Inertes </a:t>
            </a:r>
          </a:p>
          <a:p>
            <a:pPr lvl="1">
              <a:buFont typeface="Wingdings" panose="05000000000000000000" pitchFamily="2" charset="2"/>
              <a:buChar char="Ø"/>
            </a:pPr>
            <a:r>
              <a:rPr lang="fr-FR" sz="3600"/>
              <a:t>Valorisation : recyclage, réutilisation</a:t>
            </a:r>
          </a:p>
          <a:p>
            <a:pPr lvl="1">
              <a:buFont typeface="Wingdings" panose="05000000000000000000" pitchFamily="2" charset="2"/>
              <a:buChar char="Ø"/>
            </a:pPr>
            <a:r>
              <a:rPr lang="fr-FR" sz="3600"/>
              <a:t>Stockage en « centre de stockage de déchets inertes » (CSDI de classe 3) ou en carrière en cours de réhabilitation</a:t>
            </a:r>
          </a:p>
          <a:p>
            <a:pPr marL="457200" lvl="1" indent="0">
              <a:buNone/>
            </a:pPr>
            <a:endParaRPr lang="fr-FR" sz="3600"/>
          </a:p>
          <a:p>
            <a:r>
              <a:rPr lang="fr-FR" sz="3600"/>
              <a:t>DIB</a:t>
            </a:r>
          </a:p>
          <a:p>
            <a:pPr lvl="1">
              <a:buFont typeface="Wingdings" panose="05000000000000000000" pitchFamily="2" charset="2"/>
              <a:buChar char="Ø"/>
            </a:pPr>
            <a:r>
              <a:rPr lang="fr-FR" sz="3600"/>
              <a:t>Valorisation : recyclage, réutilisation</a:t>
            </a:r>
          </a:p>
          <a:p>
            <a:pPr lvl="1">
              <a:buFont typeface="Wingdings" panose="05000000000000000000" pitchFamily="2" charset="2"/>
              <a:buChar char="Ø"/>
            </a:pPr>
            <a:r>
              <a:rPr lang="fr-FR" sz="3600"/>
              <a:t>Incinération dans des usines agréées avec récupération d’énergie</a:t>
            </a:r>
          </a:p>
          <a:p>
            <a:pPr lvl="1">
              <a:buFont typeface="Wingdings" panose="05000000000000000000" pitchFamily="2" charset="2"/>
              <a:buChar char="Ø"/>
            </a:pPr>
            <a:r>
              <a:rPr lang="fr-FR" sz="3600"/>
              <a:t>Stockage en « centre de stockage de déchets ultimes » (CS de classe 2)</a:t>
            </a:r>
          </a:p>
          <a:p>
            <a:pPr marL="457200" lvl="1" indent="0">
              <a:buNone/>
            </a:pPr>
            <a:endParaRPr lang="fr-FR" sz="3600"/>
          </a:p>
          <a:p>
            <a:pPr marL="457200" lvl="1" indent="0">
              <a:buNone/>
            </a:pPr>
            <a:endParaRPr lang="fr-FR" sz="3600"/>
          </a:p>
          <a:p>
            <a:r>
              <a:rPr lang="fr-FR" sz="3600"/>
              <a:t>DIS</a:t>
            </a:r>
          </a:p>
          <a:p>
            <a:pPr lvl="1">
              <a:buFont typeface="Wingdings" panose="05000000000000000000" pitchFamily="2" charset="2"/>
              <a:buChar char="Ø"/>
            </a:pPr>
            <a:r>
              <a:rPr lang="fr-FR" sz="3600"/>
              <a:t>Valorisation: recyclage</a:t>
            </a:r>
          </a:p>
          <a:p>
            <a:pPr lvl="1">
              <a:buFont typeface="Wingdings" panose="05000000000000000000" pitchFamily="2" charset="2"/>
              <a:buChar char="Ø"/>
            </a:pPr>
            <a:r>
              <a:rPr lang="fr-FR" sz="3600"/>
              <a:t>Stockage en « Centre de stockage de classe 1) après stabilisation</a:t>
            </a:r>
          </a:p>
          <a:p>
            <a:pPr lvl="1">
              <a:buFont typeface="Wingdings" panose="05000000000000000000" pitchFamily="2" charset="2"/>
              <a:buChar char="Ø"/>
            </a:pPr>
            <a:r>
              <a:rPr lang="fr-FR" sz="3600"/>
              <a:t>Incinération dans des usines agrées avec récupération d’énergie</a:t>
            </a:r>
            <a:endParaRPr lang="fr-FR" sz="3600" dirty="0"/>
          </a:p>
        </p:txBody>
      </p:sp>
    </p:spTree>
    <p:extLst>
      <p:ext uri="{BB962C8B-B14F-4D97-AF65-F5344CB8AC3E}">
        <p14:creationId xmlns:p14="http://schemas.microsoft.com/office/powerpoint/2010/main" val="29748967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71" name="Group 70">
            <a:extLst>
              <a:ext uri="{FF2B5EF4-FFF2-40B4-BE49-F238E27FC236}">
                <a16:creationId xmlns:a16="http://schemas.microsoft.com/office/drawing/2014/main" id="{88C9B83F-64CD-41C1-925F-A08801FFD0B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9144001" cy="6866467"/>
            <a:chOff x="0" y="-8467"/>
            <a:chExt cx="12192000" cy="6866467"/>
          </a:xfrm>
        </p:grpSpPr>
        <p:cxnSp>
          <p:nvCxnSpPr>
            <p:cNvPr id="72" name="Straight Connector 71">
              <a:extLst>
                <a:ext uri="{FF2B5EF4-FFF2-40B4-BE49-F238E27FC236}">
                  <a16:creationId xmlns:a16="http://schemas.microsoft.com/office/drawing/2014/main" id="{E1655065-0BD7-4422-BEC0-4401E998090A}"/>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73" name="Straight Connector 72">
              <a:extLst>
                <a:ext uri="{FF2B5EF4-FFF2-40B4-BE49-F238E27FC236}">
                  <a16:creationId xmlns:a16="http://schemas.microsoft.com/office/drawing/2014/main" id="{4DDD90AC-ABEC-4A76-9C9C-AD0A5F8FC7F2}"/>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74" name="Rectangle 23">
              <a:extLst>
                <a:ext uri="{FF2B5EF4-FFF2-40B4-BE49-F238E27FC236}">
                  <a16:creationId xmlns:a16="http://schemas.microsoft.com/office/drawing/2014/main" id="{21A8AFEF-EC50-4C0B-9C64-814B76C8209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75" name="Rectangle 25">
              <a:extLst>
                <a:ext uri="{FF2B5EF4-FFF2-40B4-BE49-F238E27FC236}">
                  <a16:creationId xmlns:a16="http://schemas.microsoft.com/office/drawing/2014/main" id="{CAFAA800-E117-4357-84E4-56B63EA03E3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76" name="Isosceles Triangle 75">
              <a:extLst>
                <a:ext uri="{FF2B5EF4-FFF2-40B4-BE49-F238E27FC236}">
                  <a16:creationId xmlns:a16="http://schemas.microsoft.com/office/drawing/2014/main" id="{8DDFC9F4-3B45-402D-8AD7-60B3F08ED75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77" name="Rectangle 27">
              <a:extLst>
                <a:ext uri="{FF2B5EF4-FFF2-40B4-BE49-F238E27FC236}">
                  <a16:creationId xmlns:a16="http://schemas.microsoft.com/office/drawing/2014/main" id="{F26A0854-FBE4-4587-B349-06BE192BD7F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78" name="Rectangle 28">
              <a:extLst>
                <a:ext uri="{FF2B5EF4-FFF2-40B4-BE49-F238E27FC236}">
                  <a16:creationId xmlns:a16="http://schemas.microsoft.com/office/drawing/2014/main" id="{54A9C4C6-FF7D-470E-BFCA-CE4F60A1F0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79" name="Rectangle 29">
              <a:extLst>
                <a:ext uri="{FF2B5EF4-FFF2-40B4-BE49-F238E27FC236}">
                  <a16:creationId xmlns:a16="http://schemas.microsoft.com/office/drawing/2014/main" id="{B1721EA8-4871-45D4-B78F-AE805A3004B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80" name="Isosceles Triangle 79">
              <a:extLst>
                <a:ext uri="{FF2B5EF4-FFF2-40B4-BE49-F238E27FC236}">
                  <a16:creationId xmlns:a16="http://schemas.microsoft.com/office/drawing/2014/main" id="{E5763971-E3A3-45C6-9BA8-2E032C7A55E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81" name="Isosceles Triangle 80">
              <a:extLst>
                <a:ext uri="{FF2B5EF4-FFF2-40B4-BE49-F238E27FC236}">
                  <a16:creationId xmlns:a16="http://schemas.microsoft.com/office/drawing/2014/main" id="{32752E94-0E01-4AF5-A43A-F2FAD8737C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3" name="Titre 1"/>
          <p:cNvSpPr txBox="1">
            <a:spLocks/>
          </p:cNvSpPr>
          <p:nvPr/>
        </p:nvSpPr>
        <p:spPr>
          <a:xfrm>
            <a:off x="753456" y="5362689"/>
            <a:ext cx="6216024" cy="1096648"/>
          </a:xfrm>
          <a:prstGeom prst="rect">
            <a:avLst/>
          </a:prstGeom>
        </p:spPr>
        <p:txBody>
          <a:bodyPr vert="horz" lIns="91440" tIns="45720" rIns="91440" bIns="45720" rtlCol="0" anchor="b">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defTabSz="457200">
              <a:spcAft>
                <a:spcPts val="600"/>
              </a:spcAft>
            </a:pPr>
            <a:r>
              <a:rPr lang="en-US" sz="3900" dirty="0">
                <a:solidFill>
                  <a:schemeClr val="accent1"/>
                </a:solidFill>
              </a:rPr>
              <a:t>Les </a:t>
            </a:r>
            <a:r>
              <a:rPr lang="en-US" sz="3900" dirty="0" err="1">
                <a:solidFill>
                  <a:schemeClr val="accent1"/>
                </a:solidFill>
              </a:rPr>
              <a:t>filières</a:t>
            </a:r>
            <a:r>
              <a:rPr lang="en-US" sz="3900" dirty="0">
                <a:solidFill>
                  <a:schemeClr val="accent1"/>
                </a:solidFill>
              </a:rPr>
              <a:t> </a:t>
            </a:r>
            <a:r>
              <a:rPr lang="en-US" sz="3900" dirty="0" err="1">
                <a:solidFill>
                  <a:schemeClr val="accent1"/>
                </a:solidFill>
              </a:rPr>
              <a:t>réglementaires</a:t>
            </a:r>
            <a:endParaRPr lang="en-US" sz="3900" dirty="0">
              <a:solidFill>
                <a:schemeClr val="accent1"/>
              </a:solidFill>
            </a:endParaRPr>
          </a:p>
        </p:txBody>
      </p:sp>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9336"/>
          <a:stretch/>
        </p:blipFill>
        <p:spPr bwMode="auto">
          <a:xfrm>
            <a:off x="315973" y="490327"/>
            <a:ext cx="8331915" cy="4872362"/>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51657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57212" y="742951"/>
            <a:ext cx="2607469" cy="4962524"/>
          </a:xfrm>
        </p:spPr>
        <p:txBody>
          <a:bodyPr vert="horz" lIns="91440" tIns="45720" rIns="91440" bIns="45720" rtlCol="0" anchor="ctr">
            <a:normAutofit/>
          </a:bodyPr>
          <a:lstStyle/>
          <a:p>
            <a:pPr>
              <a:lnSpc>
                <a:spcPct val="90000"/>
              </a:lnSpc>
            </a:pPr>
            <a:r>
              <a:rPr lang="en-US" sz="4200" kern="1200" dirty="0">
                <a:solidFill>
                  <a:schemeClr val="accent2">
                    <a:lumMod val="75000"/>
                  </a:schemeClr>
                </a:solidFill>
                <a:latin typeface="+mj-lt"/>
                <a:ea typeface="+mj-ea"/>
                <a:cs typeface="+mj-cs"/>
              </a:rPr>
              <a:t>Plan National des </a:t>
            </a:r>
            <a:r>
              <a:rPr lang="en-US" sz="4200" kern="1200" dirty="0" err="1">
                <a:solidFill>
                  <a:schemeClr val="accent2">
                    <a:lumMod val="75000"/>
                  </a:schemeClr>
                </a:solidFill>
                <a:latin typeface="+mj-lt"/>
                <a:ea typeface="+mj-ea"/>
                <a:cs typeface="+mj-cs"/>
              </a:rPr>
              <a:t>déchets</a:t>
            </a:r>
            <a:endParaRPr lang="en-US" sz="4200" kern="1200" dirty="0">
              <a:solidFill>
                <a:schemeClr val="accent2">
                  <a:lumMod val="75000"/>
                </a:schemeClr>
              </a:solidFill>
              <a:latin typeface="+mj-lt"/>
              <a:ea typeface="+mj-ea"/>
              <a:cs typeface="+mj-cs"/>
            </a:endParaRPr>
          </a:p>
        </p:txBody>
      </p:sp>
      <p:pic>
        <p:nvPicPr>
          <p:cNvPr id="7" name="Image 6">
            <a:extLst>
              <a:ext uri="{FF2B5EF4-FFF2-40B4-BE49-F238E27FC236}">
                <a16:creationId xmlns:a16="http://schemas.microsoft.com/office/drawing/2014/main" id="{0BB561E4-D785-4F5D-8B4C-90A9070E79F9}"/>
              </a:ext>
            </a:extLst>
          </p:cNvPr>
          <p:cNvPicPr>
            <a:picLocks noChangeAspect="1"/>
          </p:cNvPicPr>
          <p:nvPr/>
        </p:nvPicPr>
        <p:blipFill>
          <a:blip r:embed="rId2"/>
          <a:stretch>
            <a:fillRect/>
          </a:stretch>
        </p:blipFill>
        <p:spPr>
          <a:xfrm>
            <a:off x="2784711" y="220557"/>
            <a:ext cx="6187454" cy="6329875"/>
          </a:xfrm>
          <a:prstGeom prst="rect">
            <a:avLst/>
          </a:prstGeom>
        </p:spPr>
      </p:pic>
    </p:spTree>
    <p:extLst>
      <p:ext uri="{BB962C8B-B14F-4D97-AF65-F5344CB8AC3E}">
        <p14:creationId xmlns:p14="http://schemas.microsoft.com/office/powerpoint/2010/main" val="14622600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7" name="Picture 3">
            <a:hlinkClick r:id="rId2" action="ppaction://hlinkfile"/>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1039" r="30011"/>
          <a:stretch/>
        </p:blipFill>
        <p:spPr bwMode="auto">
          <a:xfrm>
            <a:off x="3202390" y="-1"/>
            <a:ext cx="5941610" cy="6858001"/>
          </a:xfrm>
          <a:custGeom>
            <a:avLst/>
            <a:gdLst/>
            <a:ahLst/>
            <a:cxnLst/>
            <a:rect l="l" t="t" r="r" b="b"/>
            <a:pathLst>
              <a:path w="7922146" h="6858001">
                <a:moveTo>
                  <a:pt x="379987" y="0"/>
                </a:moveTo>
                <a:lnTo>
                  <a:pt x="5304971" y="0"/>
                </a:lnTo>
                <a:lnTo>
                  <a:pt x="7065281" y="0"/>
                </a:lnTo>
                <a:lnTo>
                  <a:pt x="7397540" y="0"/>
                </a:lnTo>
                <a:lnTo>
                  <a:pt x="7397540" y="1"/>
                </a:lnTo>
                <a:lnTo>
                  <a:pt x="7922146" y="1"/>
                </a:lnTo>
                <a:lnTo>
                  <a:pt x="7922146" y="6858001"/>
                </a:lnTo>
                <a:lnTo>
                  <a:pt x="7065281" y="6858001"/>
                </a:lnTo>
                <a:lnTo>
                  <a:pt x="7065281" y="6858000"/>
                </a:lnTo>
                <a:lnTo>
                  <a:pt x="5932989" y="6858000"/>
                </a:lnTo>
                <a:lnTo>
                  <a:pt x="5932989" y="6858001"/>
                </a:lnTo>
                <a:lnTo>
                  <a:pt x="27809" y="6858001"/>
                </a:lnTo>
                <a:lnTo>
                  <a:pt x="1803228" y="4521201"/>
                </a:lnTo>
                <a:close/>
                <a:moveTo>
                  <a:pt x="0" y="0"/>
                </a:moveTo>
                <a:lnTo>
                  <a:pt x="379987" y="0"/>
                </a:lnTo>
                <a:lnTo>
                  <a:pt x="0" y="407"/>
                </a:lnTo>
                <a:close/>
              </a:path>
            </a:pathLst>
          </a:cu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re 1"/>
          <p:cNvSpPr>
            <a:spLocks noGrp="1"/>
          </p:cNvSpPr>
          <p:nvPr>
            <p:ph type="title"/>
          </p:nvPr>
        </p:nvSpPr>
        <p:spPr>
          <a:xfrm>
            <a:off x="507999" y="609600"/>
            <a:ext cx="2888343" cy="1320800"/>
          </a:xfrm>
        </p:spPr>
        <p:txBody>
          <a:bodyPr>
            <a:normAutofit/>
          </a:bodyPr>
          <a:lstStyle/>
          <a:p>
            <a:pPr>
              <a:lnSpc>
                <a:spcPct val="90000"/>
              </a:lnSpc>
            </a:pPr>
            <a:r>
              <a:rPr lang="fr-FR" sz="2000"/>
              <a:t>Le tri des déchets en vidéo </a:t>
            </a:r>
            <a:br>
              <a:rPr lang="fr-FR" sz="2000"/>
            </a:br>
            <a:r>
              <a:rPr lang="fr-FR" sz="2000"/>
              <a:t>(infographie Groupe PAPREC)</a:t>
            </a:r>
          </a:p>
        </p:txBody>
      </p:sp>
      <p:sp>
        <p:nvSpPr>
          <p:cNvPr id="3" name="Espace réservé du contenu 2"/>
          <p:cNvSpPr>
            <a:spLocks noGrp="1"/>
          </p:cNvSpPr>
          <p:nvPr>
            <p:ph idx="1"/>
          </p:nvPr>
        </p:nvSpPr>
        <p:spPr>
          <a:xfrm>
            <a:off x="508000" y="2160589"/>
            <a:ext cx="2888342" cy="3880773"/>
          </a:xfrm>
        </p:spPr>
        <p:txBody>
          <a:bodyPr>
            <a:normAutofit/>
          </a:bodyPr>
          <a:lstStyle/>
          <a:p>
            <a:pPr marL="0" indent="0">
              <a:buNone/>
            </a:pPr>
            <a:r>
              <a:rPr lang="fr-FR" dirty="0">
                <a:hlinkClick r:id="rId4"/>
              </a:rPr>
              <a:t>https://www.youtube.com/watch?v=EpcCgXYVnPo</a:t>
            </a:r>
            <a:endParaRPr lang="fr-FR" dirty="0"/>
          </a:p>
        </p:txBody>
      </p:sp>
      <p:cxnSp>
        <p:nvCxnSpPr>
          <p:cNvPr id="72" name="Straight Connector 71">
            <a:extLst>
              <a:ext uri="{FF2B5EF4-FFF2-40B4-BE49-F238E27FC236}">
                <a16:creationId xmlns:a16="http://schemas.microsoft.com/office/drawing/2014/main" id="{64FA5DFF-7FE6-4855-84E6-DFA78EE978B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028259" y="0"/>
            <a:ext cx="9144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74" name="Straight Connector 73">
            <a:extLst>
              <a:ext uri="{FF2B5EF4-FFF2-40B4-BE49-F238E27FC236}">
                <a16:creationId xmlns:a16="http://schemas.microsoft.com/office/drawing/2014/main" id="{2AFD8CBA-54A3-4363-991B-B9C631BBFA7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568950" y="3681413"/>
            <a:ext cx="357266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76" name="Rectangle 23">
            <a:extLst>
              <a:ext uri="{FF2B5EF4-FFF2-40B4-BE49-F238E27FC236}">
                <a16:creationId xmlns:a16="http://schemas.microsoft.com/office/drawing/2014/main" id="{3F088236-D655-4F88-B238-E167623580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86107" y="-8467"/>
            <a:ext cx="2255511"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78" name="Rectangle 25">
            <a:extLst>
              <a:ext uri="{FF2B5EF4-FFF2-40B4-BE49-F238E27FC236}">
                <a16:creationId xmlns:a16="http://schemas.microsoft.com/office/drawing/2014/main" id="{3DAC0C92-199E-475C-9390-119A9B0272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02581" y="-8467"/>
            <a:ext cx="1941419"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80" name="Isosceles Triangle 24">
            <a:extLst>
              <a:ext uri="{FF2B5EF4-FFF2-40B4-BE49-F238E27FC236}">
                <a16:creationId xmlns:a16="http://schemas.microsoft.com/office/drawing/2014/main" id="{C4CFB339-0ED8-4FE2-9EF1-6D1375B849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9249" y="3048000"/>
            <a:ext cx="2444751"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82" name="Rectangle 27">
            <a:extLst>
              <a:ext uri="{FF2B5EF4-FFF2-40B4-BE49-F238E27FC236}">
                <a16:creationId xmlns:a16="http://schemas.microsoft.com/office/drawing/2014/main" id="{31896C80-2069-4431-9C19-83B9137344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000875" y="-8467"/>
            <a:ext cx="2140744"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47000"/>
            </a:schemeClr>
          </a:solidFill>
          <a:ln>
            <a:noFill/>
          </a:ln>
          <a:effectLst/>
        </p:spPr>
        <p:style>
          <a:lnRef idx="1">
            <a:schemeClr val="accent1"/>
          </a:lnRef>
          <a:fillRef idx="3">
            <a:schemeClr val="accent1"/>
          </a:fillRef>
          <a:effectRef idx="2">
            <a:schemeClr val="accent1"/>
          </a:effectRef>
          <a:fontRef idx="minor">
            <a:schemeClr val="lt1"/>
          </a:fontRef>
        </p:style>
      </p:sp>
      <p:sp>
        <p:nvSpPr>
          <p:cNvPr id="84" name="Rectangle 28">
            <a:extLst>
              <a:ext uri="{FF2B5EF4-FFF2-40B4-BE49-F238E27FC236}">
                <a16:creationId xmlns:a16="http://schemas.microsoft.com/office/drawing/2014/main" id="{BF120A21-0841-4823-B0C4-28AEBCEF9B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74047" y="-8467"/>
            <a:ext cx="967571"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86" name="Rectangle 29">
            <a:extLst>
              <a:ext uri="{FF2B5EF4-FFF2-40B4-BE49-F238E27FC236}">
                <a16:creationId xmlns:a16="http://schemas.microsoft.com/office/drawing/2014/main" id="{DBB05BAE-BBD3-4289-899F-A6851503C6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204249" y="-8467"/>
            <a:ext cx="937369"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88" name="Isosceles Triangle 29">
            <a:extLst>
              <a:ext uri="{FF2B5EF4-FFF2-40B4-BE49-F238E27FC236}">
                <a16:creationId xmlns:a16="http://schemas.microsoft.com/office/drawing/2014/main" id="{9874D11C-36F5-4BBE-A490-019A54E953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778749" y="3589867"/>
            <a:ext cx="136286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39380221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2">
            <a:hlinkClick r:id="rId2" action="ppaction://hlinkfile"/>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5623" r="25643"/>
          <a:stretch/>
        </p:blipFill>
        <p:spPr bwMode="auto">
          <a:xfrm>
            <a:off x="3202390" y="-1"/>
            <a:ext cx="5941610" cy="6858001"/>
          </a:xfrm>
          <a:custGeom>
            <a:avLst/>
            <a:gdLst/>
            <a:ahLst/>
            <a:cxnLst/>
            <a:rect l="l" t="t" r="r" b="b"/>
            <a:pathLst>
              <a:path w="7922146" h="6858001">
                <a:moveTo>
                  <a:pt x="379987" y="0"/>
                </a:moveTo>
                <a:lnTo>
                  <a:pt x="5304971" y="0"/>
                </a:lnTo>
                <a:lnTo>
                  <a:pt x="7065281" y="0"/>
                </a:lnTo>
                <a:lnTo>
                  <a:pt x="7397540" y="0"/>
                </a:lnTo>
                <a:lnTo>
                  <a:pt x="7397540" y="1"/>
                </a:lnTo>
                <a:lnTo>
                  <a:pt x="7922146" y="1"/>
                </a:lnTo>
                <a:lnTo>
                  <a:pt x="7922146" y="6858001"/>
                </a:lnTo>
                <a:lnTo>
                  <a:pt x="7065281" y="6858001"/>
                </a:lnTo>
                <a:lnTo>
                  <a:pt x="7065281" y="6858000"/>
                </a:lnTo>
                <a:lnTo>
                  <a:pt x="5932989" y="6858000"/>
                </a:lnTo>
                <a:lnTo>
                  <a:pt x="5932989" y="6858001"/>
                </a:lnTo>
                <a:lnTo>
                  <a:pt x="27809" y="6858001"/>
                </a:lnTo>
                <a:lnTo>
                  <a:pt x="1803228" y="4521201"/>
                </a:lnTo>
                <a:close/>
                <a:moveTo>
                  <a:pt x="0" y="0"/>
                </a:moveTo>
                <a:lnTo>
                  <a:pt x="379987" y="0"/>
                </a:lnTo>
                <a:lnTo>
                  <a:pt x="0" y="407"/>
                </a:lnTo>
                <a:close/>
              </a:path>
            </a:pathLst>
          </a:cu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re 1"/>
          <p:cNvSpPr>
            <a:spLocks noGrp="1"/>
          </p:cNvSpPr>
          <p:nvPr>
            <p:ph type="title"/>
          </p:nvPr>
        </p:nvSpPr>
        <p:spPr>
          <a:xfrm>
            <a:off x="507999" y="609600"/>
            <a:ext cx="2888343" cy="1320800"/>
          </a:xfrm>
        </p:spPr>
        <p:txBody>
          <a:bodyPr>
            <a:normAutofit/>
          </a:bodyPr>
          <a:lstStyle/>
          <a:p>
            <a:pPr>
              <a:lnSpc>
                <a:spcPct val="90000"/>
              </a:lnSpc>
            </a:pPr>
            <a:r>
              <a:rPr lang="fr-FR" sz="2800"/>
              <a:t>Le tri des déchets en vidéo (Véolia)</a:t>
            </a:r>
          </a:p>
        </p:txBody>
      </p:sp>
      <p:sp>
        <p:nvSpPr>
          <p:cNvPr id="3" name="Espace réservé du contenu 2"/>
          <p:cNvSpPr>
            <a:spLocks noGrp="1"/>
          </p:cNvSpPr>
          <p:nvPr>
            <p:ph idx="1"/>
          </p:nvPr>
        </p:nvSpPr>
        <p:spPr>
          <a:xfrm>
            <a:off x="508000" y="2160589"/>
            <a:ext cx="2888342" cy="3880773"/>
          </a:xfrm>
        </p:spPr>
        <p:txBody>
          <a:bodyPr>
            <a:normAutofit/>
          </a:bodyPr>
          <a:lstStyle/>
          <a:p>
            <a:pPr marL="0" indent="0">
              <a:buNone/>
            </a:pPr>
            <a:r>
              <a:rPr lang="fr-FR" dirty="0">
                <a:hlinkClick r:id="rId4"/>
              </a:rPr>
              <a:t>https://www.youtube.com/watch?v=wr20HvX4WKw</a:t>
            </a:r>
            <a:endParaRPr lang="fr-FR" dirty="0"/>
          </a:p>
          <a:p>
            <a:pPr marL="0" indent="0">
              <a:buNone/>
            </a:pPr>
            <a:endParaRPr lang="fr-FR" dirty="0"/>
          </a:p>
        </p:txBody>
      </p:sp>
      <p:cxnSp>
        <p:nvCxnSpPr>
          <p:cNvPr id="71" name="Straight Connector 70">
            <a:extLst>
              <a:ext uri="{FF2B5EF4-FFF2-40B4-BE49-F238E27FC236}">
                <a16:creationId xmlns:a16="http://schemas.microsoft.com/office/drawing/2014/main" id="{64FA5DFF-7FE6-4855-84E6-DFA78EE978B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028259" y="0"/>
            <a:ext cx="9144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73" name="Straight Connector 72">
            <a:extLst>
              <a:ext uri="{FF2B5EF4-FFF2-40B4-BE49-F238E27FC236}">
                <a16:creationId xmlns:a16="http://schemas.microsoft.com/office/drawing/2014/main" id="{2AFD8CBA-54A3-4363-991B-B9C631BBFA7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568950" y="3681413"/>
            <a:ext cx="357266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75" name="Rectangle 23">
            <a:extLst>
              <a:ext uri="{FF2B5EF4-FFF2-40B4-BE49-F238E27FC236}">
                <a16:creationId xmlns:a16="http://schemas.microsoft.com/office/drawing/2014/main" id="{3F088236-D655-4F88-B238-E167623580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86107" y="-8467"/>
            <a:ext cx="2255511"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77" name="Rectangle 25">
            <a:extLst>
              <a:ext uri="{FF2B5EF4-FFF2-40B4-BE49-F238E27FC236}">
                <a16:creationId xmlns:a16="http://schemas.microsoft.com/office/drawing/2014/main" id="{3DAC0C92-199E-475C-9390-119A9B0272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02581" y="-8467"/>
            <a:ext cx="1941419"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79" name="Isosceles Triangle 24">
            <a:extLst>
              <a:ext uri="{FF2B5EF4-FFF2-40B4-BE49-F238E27FC236}">
                <a16:creationId xmlns:a16="http://schemas.microsoft.com/office/drawing/2014/main" id="{C4CFB339-0ED8-4FE2-9EF1-6D1375B849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9249" y="3048000"/>
            <a:ext cx="2444751"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81" name="Rectangle 27">
            <a:extLst>
              <a:ext uri="{FF2B5EF4-FFF2-40B4-BE49-F238E27FC236}">
                <a16:creationId xmlns:a16="http://schemas.microsoft.com/office/drawing/2014/main" id="{31896C80-2069-4431-9C19-83B9137344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000875" y="-8467"/>
            <a:ext cx="2140744"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47000"/>
            </a:schemeClr>
          </a:solidFill>
          <a:ln>
            <a:noFill/>
          </a:ln>
          <a:effectLst/>
        </p:spPr>
        <p:style>
          <a:lnRef idx="1">
            <a:schemeClr val="accent1"/>
          </a:lnRef>
          <a:fillRef idx="3">
            <a:schemeClr val="accent1"/>
          </a:fillRef>
          <a:effectRef idx="2">
            <a:schemeClr val="accent1"/>
          </a:effectRef>
          <a:fontRef idx="minor">
            <a:schemeClr val="lt1"/>
          </a:fontRef>
        </p:style>
      </p:sp>
      <p:sp>
        <p:nvSpPr>
          <p:cNvPr id="83" name="Rectangle 28">
            <a:extLst>
              <a:ext uri="{FF2B5EF4-FFF2-40B4-BE49-F238E27FC236}">
                <a16:creationId xmlns:a16="http://schemas.microsoft.com/office/drawing/2014/main" id="{BF120A21-0841-4823-B0C4-28AEBCEF9B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74047" y="-8467"/>
            <a:ext cx="967571"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85" name="Rectangle 29">
            <a:extLst>
              <a:ext uri="{FF2B5EF4-FFF2-40B4-BE49-F238E27FC236}">
                <a16:creationId xmlns:a16="http://schemas.microsoft.com/office/drawing/2014/main" id="{DBB05BAE-BBD3-4289-899F-A6851503C6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204249" y="-8467"/>
            <a:ext cx="937369"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87" name="Isosceles Triangle 29">
            <a:extLst>
              <a:ext uri="{FF2B5EF4-FFF2-40B4-BE49-F238E27FC236}">
                <a16:creationId xmlns:a16="http://schemas.microsoft.com/office/drawing/2014/main" id="{9874D11C-36F5-4BBE-A490-019A54E953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778749" y="3589867"/>
            <a:ext cx="136286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15114078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E6B53B4-9188-47ED-A9F0-44B33F26736E}"/>
              </a:ext>
            </a:extLst>
          </p:cNvPr>
          <p:cNvSpPr>
            <a:spLocks noGrp="1"/>
          </p:cNvSpPr>
          <p:nvPr>
            <p:ph type="title"/>
          </p:nvPr>
        </p:nvSpPr>
        <p:spPr>
          <a:xfrm>
            <a:off x="739476" y="4473227"/>
            <a:ext cx="6216024" cy="1096648"/>
          </a:xfrm>
        </p:spPr>
        <p:txBody>
          <a:bodyPr vert="horz" lIns="91440" tIns="45720" rIns="91440" bIns="45720" rtlCol="0" anchor="b">
            <a:normAutofit/>
          </a:bodyPr>
          <a:lstStyle/>
          <a:p>
            <a:pPr>
              <a:lnSpc>
                <a:spcPct val="90000"/>
              </a:lnSpc>
            </a:pPr>
            <a:r>
              <a:rPr lang="en-US" sz="2900" dirty="0" err="1"/>
              <a:t>Déchetteries</a:t>
            </a:r>
            <a:r>
              <a:rPr lang="en-US" sz="2900" dirty="0"/>
              <a:t> </a:t>
            </a:r>
            <a:r>
              <a:rPr lang="en-US" sz="2900" dirty="0" err="1"/>
              <a:t>Classe</a:t>
            </a:r>
            <a:r>
              <a:rPr lang="en-US" sz="2900" dirty="0"/>
              <a:t> 1 et 2 : </a:t>
            </a:r>
            <a:r>
              <a:rPr lang="en-US" sz="2900" dirty="0" err="1"/>
              <a:t>déchets</a:t>
            </a:r>
            <a:r>
              <a:rPr lang="en-US" sz="2900" dirty="0"/>
              <a:t> </a:t>
            </a:r>
            <a:r>
              <a:rPr lang="en-US" sz="2900" dirty="0" err="1"/>
              <a:t>dangereux</a:t>
            </a:r>
            <a:r>
              <a:rPr lang="en-US" sz="2900" dirty="0"/>
              <a:t> et </a:t>
            </a:r>
            <a:r>
              <a:rPr lang="en-US" sz="2900" dirty="0" err="1"/>
              <a:t>déchets</a:t>
            </a:r>
            <a:r>
              <a:rPr lang="en-US" sz="2900" dirty="0"/>
              <a:t> non </a:t>
            </a:r>
            <a:r>
              <a:rPr lang="en-US" sz="2900" dirty="0" err="1"/>
              <a:t>inertes</a:t>
            </a:r>
            <a:r>
              <a:rPr lang="en-US" sz="2900" dirty="0"/>
              <a:t> </a:t>
            </a:r>
          </a:p>
        </p:txBody>
      </p:sp>
      <p:pic>
        <p:nvPicPr>
          <p:cNvPr id="5" name="Image 4">
            <a:extLst>
              <a:ext uri="{FF2B5EF4-FFF2-40B4-BE49-F238E27FC236}">
                <a16:creationId xmlns:a16="http://schemas.microsoft.com/office/drawing/2014/main" id="{13F490D1-934C-4CF3-8ED6-DC399ED4D8AE}"/>
              </a:ext>
            </a:extLst>
          </p:cNvPr>
          <p:cNvPicPr>
            <a:picLocks noChangeAspect="1"/>
          </p:cNvPicPr>
          <p:nvPr/>
        </p:nvPicPr>
        <p:blipFill rotWithShape="1">
          <a:blip r:embed="rId2"/>
          <a:srcRect l="818" r="-1" b="-1"/>
          <a:stretch/>
        </p:blipFill>
        <p:spPr>
          <a:xfrm>
            <a:off x="739476" y="609600"/>
            <a:ext cx="6216024" cy="3635025"/>
          </a:xfrm>
          <a:prstGeom prst="rect">
            <a:avLst/>
          </a:prstGeom>
        </p:spPr>
      </p:pic>
    </p:spTree>
    <p:extLst>
      <p:ext uri="{BB962C8B-B14F-4D97-AF65-F5344CB8AC3E}">
        <p14:creationId xmlns:p14="http://schemas.microsoft.com/office/powerpoint/2010/main" val="3050534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473AEB5-954A-4D6B-80A7-4A016E1510C1}"/>
              </a:ext>
            </a:extLst>
          </p:cNvPr>
          <p:cNvSpPr>
            <a:spLocks noGrp="1"/>
          </p:cNvSpPr>
          <p:nvPr>
            <p:ph type="title"/>
          </p:nvPr>
        </p:nvSpPr>
        <p:spPr>
          <a:xfrm>
            <a:off x="739476" y="4473227"/>
            <a:ext cx="6216024" cy="1096648"/>
          </a:xfrm>
        </p:spPr>
        <p:txBody>
          <a:bodyPr vert="horz" lIns="91440" tIns="45720" rIns="91440" bIns="45720" rtlCol="0" anchor="b">
            <a:normAutofit/>
          </a:bodyPr>
          <a:lstStyle/>
          <a:p>
            <a:pPr>
              <a:lnSpc>
                <a:spcPct val="90000"/>
              </a:lnSpc>
            </a:pPr>
            <a:r>
              <a:rPr lang="en-US"/>
              <a:t>Déchetteries Classe 3 : déchets inertes </a:t>
            </a:r>
          </a:p>
        </p:txBody>
      </p:sp>
      <p:pic>
        <p:nvPicPr>
          <p:cNvPr id="5" name="Image 4">
            <a:extLst>
              <a:ext uri="{FF2B5EF4-FFF2-40B4-BE49-F238E27FC236}">
                <a16:creationId xmlns:a16="http://schemas.microsoft.com/office/drawing/2014/main" id="{BEFC6D9A-2387-4102-BCDF-3D912411B6ED}"/>
              </a:ext>
            </a:extLst>
          </p:cNvPr>
          <p:cNvPicPr>
            <a:picLocks noChangeAspect="1"/>
          </p:cNvPicPr>
          <p:nvPr/>
        </p:nvPicPr>
        <p:blipFill rotWithShape="1">
          <a:blip r:embed="rId2"/>
          <a:srcRect b="1558"/>
          <a:stretch/>
        </p:blipFill>
        <p:spPr>
          <a:xfrm>
            <a:off x="508000" y="468621"/>
            <a:ext cx="6206002" cy="3635025"/>
          </a:xfrm>
          <a:custGeom>
            <a:avLst/>
            <a:gdLst/>
            <a:ahLst/>
            <a:cxnLst/>
            <a:rect l="l" t="t" r="r" b="b"/>
            <a:pathLst>
              <a:path w="8274669" h="3635025">
                <a:moveTo>
                  <a:pt x="540554" y="0"/>
                </a:moveTo>
                <a:lnTo>
                  <a:pt x="8274669" y="0"/>
                </a:lnTo>
                <a:lnTo>
                  <a:pt x="8274669" y="3635025"/>
                </a:lnTo>
                <a:lnTo>
                  <a:pt x="0" y="3635025"/>
                </a:lnTo>
                <a:close/>
              </a:path>
            </a:pathLst>
          </a:custGeom>
        </p:spPr>
      </p:pic>
    </p:spTree>
    <p:extLst>
      <p:ext uri="{BB962C8B-B14F-4D97-AF65-F5344CB8AC3E}">
        <p14:creationId xmlns:p14="http://schemas.microsoft.com/office/powerpoint/2010/main" val="17288186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2" name="Rectangle 70">
            <a:extLst>
              <a:ext uri="{FF2B5EF4-FFF2-40B4-BE49-F238E27FC236}">
                <a16:creationId xmlns:a16="http://schemas.microsoft.com/office/drawing/2014/main" id="{03E8462A-FEBA-4848-81CC-3F8DA3E47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173" name="Group 72">
            <a:extLst>
              <a:ext uri="{FF2B5EF4-FFF2-40B4-BE49-F238E27FC236}">
                <a16:creationId xmlns:a16="http://schemas.microsoft.com/office/drawing/2014/main" id="{2109F83F-40FE-4DB3-84CC-09FB3340D06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9144001" cy="6866467"/>
            <a:chOff x="0" y="-8467"/>
            <a:chExt cx="12192000" cy="6866467"/>
          </a:xfrm>
        </p:grpSpPr>
        <p:cxnSp>
          <p:nvCxnSpPr>
            <p:cNvPr id="74" name="Straight Connector 73">
              <a:extLst>
                <a:ext uri="{FF2B5EF4-FFF2-40B4-BE49-F238E27FC236}">
                  <a16:creationId xmlns:a16="http://schemas.microsoft.com/office/drawing/2014/main" id="{1DE492D7-C3C3-48FF-80C8-37021EA0262F}"/>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75" name="Rectangle 23">
              <a:extLst>
                <a:ext uri="{FF2B5EF4-FFF2-40B4-BE49-F238E27FC236}">
                  <a16:creationId xmlns:a16="http://schemas.microsoft.com/office/drawing/2014/main" id="{0B30FF97-2E9A-490A-AED2-90BA2E0EC17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76" name="Rectangle 25">
              <a:extLst>
                <a:ext uri="{FF2B5EF4-FFF2-40B4-BE49-F238E27FC236}">
                  <a16:creationId xmlns:a16="http://schemas.microsoft.com/office/drawing/2014/main" id="{B6D53C7D-A312-47B6-A66A-230A19CFAC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77" name="Isosceles Triangle 76">
              <a:extLst>
                <a:ext uri="{FF2B5EF4-FFF2-40B4-BE49-F238E27FC236}">
                  <a16:creationId xmlns:a16="http://schemas.microsoft.com/office/drawing/2014/main" id="{9329D58C-0D2E-4A2B-AD6A-9CEE506784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78" name="Rectangle 27">
              <a:extLst>
                <a:ext uri="{FF2B5EF4-FFF2-40B4-BE49-F238E27FC236}">
                  <a16:creationId xmlns:a16="http://schemas.microsoft.com/office/drawing/2014/main" id="{9D446EDE-C690-4461-8BF2-7634808FC8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79" name="Rectangle 28">
              <a:extLst>
                <a:ext uri="{FF2B5EF4-FFF2-40B4-BE49-F238E27FC236}">
                  <a16:creationId xmlns:a16="http://schemas.microsoft.com/office/drawing/2014/main" id="{323F3D34-6531-4AD7-A8C6-195A090281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80" name="Rectangle 29">
              <a:extLst>
                <a:ext uri="{FF2B5EF4-FFF2-40B4-BE49-F238E27FC236}">
                  <a16:creationId xmlns:a16="http://schemas.microsoft.com/office/drawing/2014/main" id="{B9B0AE3F-2350-435F-A9B0-C310BF87638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81" name="Isosceles Triangle 80">
              <a:extLst>
                <a:ext uri="{FF2B5EF4-FFF2-40B4-BE49-F238E27FC236}">
                  <a16:creationId xmlns:a16="http://schemas.microsoft.com/office/drawing/2014/main" id="{4EFA655C-9E50-4C14-A89E-AD7B648E4E2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82" name="Isosceles Triangle 81">
              <a:extLst>
                <a:ext uri="{FF2B5EF4-FFF2-40B4-BE49-F238E27FC236}">
                  <a16:creationId xmlns:a16="http://schemas.microsoft.com/office/drawing/2014/main" id="{3E843863-7D25-4C01-9A17-E817CB6D99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7174" name="Rectangle 83">
            <a:extLst>
              <a:ext uri="{FF2B5EF4-FFF2-40B4-BE49-F238E27FC236}">
                <a16:creationId xmlns:a16="http://schemas.microsoft.com/office/drawing/2014/main" id="{7941F9B1-B01B-4A84-89D9-B169AEB4E4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7759" y="480060"/>
            <a:ext cx="8428482"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844731" y="1535241"/>
            <a:ext cx="7455945" cy="3783892"/>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8861735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98837" y="153786"/>
            <a:ext cx="8496944" cy="2332856"/>
          </a:xfrm>
        </p:spPr>
        <p:txBody>
          <a:bodyPr>
            <a:normAutofit/>
          </a:bodyPr>
          <a:lstStyle/>
          <a:p>
            <a:r>
              <a:rPr lang="fr-FR" dirty="0"/>
              <a:t>Le chef d’entreprise est :</a:t>
            </a:r>
          </a:p>
          <a:p>
            <a:pPr lvl="1"/>
            <a:r>
              <a:rPr lang="fr-FR" dirty="0"/>
              <a:t>Le pollueur (« pollueur-payeur » selon la Loi Grenelle)</a:t>
            </a:r>
          </a:p>
          <a:p>
            <a:pPr lvl="1"/>
            <a:r>
              <a:rPr lang="fr-FR" dirty="0"/>
              <a:t>Le propriétaire des déchets</a:t>
            </a:r>
          </a:p>
          <a:p>
            <a:pPr lvl="1"/>
            <a:r>
              <a:rPr lang="fr-FR" dirty="0"/>
              <a:t>Le responsable de la destination de ses déchets</a:t>
            </a:r>
          </a:p>
          <a:p>
            <a:pPr lvl="1"/>
            <a:endParaRPr lang="fr-FR" dirty="0"/>
          </a:p>
          <a:p>
            <a:pPr marL="457200" lvl="1" indent="0">
              <a:buNone/>
            </a:pPr>
            <a:endParaRPr lang="fr-FR" dirty="0"/>
          </a:p>
        </p:txBody>
      </p:sp>
      <p:sp>
        <p:nvSpPr>
          <p:cNvPr id="5" name="Flèche droite 4"/>
          <p:cNvSpPr/>
          <p:nvPr/>
        </p:nvSpPr>
        <p:spPr>
          <a:xfrm>
            <a:off x="579093" y="2286742"/>
            <a:ext cx="2592288" cy="7920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p:cNvSpPr txBox="1"/>
          <p:nvPr/>
        </p:nvSpPr>
        <p:spPr>
          <a:xfrm>
            <a:off x="3655221" y="1674674"/>
            <a:ext cx="5040560" cy="1754326"/>
          </a:xfrm>
          <a:prstGeom prst="rect">
            <a:avLst/>
          </a:prstGeom>
          <a:noFill/>
        </p:spPr>
        <p:txBody>
          <a:bodyPr wrap="square" rtlCol="0">
            <a:spAutoFit/>
          </a:bodyPr>
          <a:lstStyle/>
          <a:p>
            <a:r>
              <a:rPr lang="fr-FR" sz="3600" dirty="0"/>
              <a:t>L’entreprise doit rendre des comptes : qu’a-t-elle fait de ses déchets ????</a:t>
            </a:r>
          </a:p>
        </p:txBody>
      </p:sp>
      <p:sp>
        <p:nvSpPr>
          <p:cNvPr id="7" name="Titre 1">
            <a:extLst>
              <a:ext uri="{FF2B5EF4-FFF2-40B4-BE49-F238E27FC236}">
                <a16:creationId xmlns:a16="http://schemas.microsoft.com/office/drawing/2014/main" id="{B2180A17-44B7-4B34-BFC0-70272E247CD5}"/>
              </a:ext>
            </a:extLst>
          </p:cNvPr>
          <p:cNvSpPr txBox="1">
            <a:spLocks/>
          </p:cNvSpPr>
          <p:nvPr/>
        </p:nvSpPr>
        <p:spPr>
          <a:xfrm>
            <a:off x="685800" y="3892724"/>
            <a:ext cx="7772400" cy="1470025"/>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a:t>Schéma d’Organisation du Suivi et de l’Evacuation des Déchets</a:t>
            </a:r>
            <a:endParaRPr lang="fr-FR" dirty="0"/>
          </a:p>
        </p:txBody>
      </p:sp>
      <p:sp>
        <p:nvSpPr>
          <p:cNvPr id="8" name="Sous-titre 2">
            <a:extLst>
              <a:ext uri="{FF2B5EF4-FFF2-40B4-BE49-F238E27FC236}">
                <a16:creationId xmlns:a16="http://schemas.microsoft.com/office/drawing/2014/main" id="{0DB9019F-C82C-4D57-8C08-68A430EE82EF}"/>
              </a:ext>
            </a:extLst>
          </p:cNvPr>
          <p:cNvSpPr txBox="1">
            <a:spLocks/>
          </p:cNvSpPr>
          <p:nvPr/>
        </p:nvSpPr>
        <p:spPr>
          <a:xfrm>
            <a:off x="1246909" y="5105400"/>
            <a:ext cx="6400800" cy="1752600"/>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fr-FR" sz="4000" dirty="0"/>
              <a:t>Bordereau de suivi de déchets</a:t>
            </a:r>
          </a:p>
        </p:txBody>
      </p:sp>
    </p:spTree>
    <p:extLst>
      <p:ext uri="{BB962C8B-B14F-4D97-AF65-F5344CB8AC3E}">
        <p14:creationId xmlns:p14="http://schemas.microsoft.com/office/powerpoint/2010/main" val="26015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1988840"/>
            <a:ext cx="3754760" cy="2232248"/>
          </a:xfrm>
        </p:spPr>
        <p:txBody>
          <a:bodyPr>
            <a:normAutofit/>
          </a:bodyPr>
          <a:lstStyle/>
          <a:p>
            <a:r>
              <a:rPr lang="fr-FR" sz="3200" dirty="0"/>
              <a:t>Le bordereau de suivi des déchets de chantier</a:t>
            </a:r>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11960" y="0"/>
            <a:ext cx="4867759" cy="6766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585748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12315"/>
          <a:stretch/>
        </p:blipFill>
        <p:spPr bwMode="auto">
          <a:xfrm>
            <a:off x="0" y="850900"/>
            <a:ext cx="5004048" cy="60587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107504" y="836712"/>
            <a:ext cx="4896544" cy="648072"/>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1403648" y="2924944"/>
            <a:ext cx="3456384" cy="1656184"/>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Rectangle 6"/>
          <p:cNvSpPr/>
          <p:nvPr/>
        </p:nvSpPr>
        <p:spPr>
          <a:xfrm>
            <a:off x="179512" y="1484784"/>
            <a:ext cx="2880320" cy="1368152"/>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ZoneTexte 4"/>
          <p:cNvSpPr txBox="1"/>
          <p:nvPr/>
        </p:nvSpPr>
        <p:spPr>
          <a:xfrm>
            <a:off x="5292080" y="1772816"/>
            <a:ext cx="3456384" cy="923330"/>
          </a:xfrm>
          <a:prstGeom prst="rect">
            <a:avLst/>
          </a:prstGeom>
          <a:noFill/>
        </p:spPr>
        <p:txBody>
          <a:bodyPr wrap="square" rtlCol="0">
            <a:spAutoFit/>
          </a:bodyPr>
          <a:lstStyle/>
          <a:p>
            <a:pPr algn="ctr"/>
            <a:r>
              <a:rPr lang="fr-FR" dirty="0"/>
              <a:t>Objectif : </a:t>
            </a:r>
          </a:p>
          <a:p>
            <a:pPr algn="ctr"/>
            <a:r>
              <a:rPr lang="fr-FR" dirty="0"/>
              <a:t>réduction de la moitié des déchets d’ici 2020</a:t>
            </a: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79912" y="116632"/>
            <a:ext cx="4437249" cy="6480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Flèche vers le bas 7"/>
          <p:cNvSpPr/>
          <p:nvPr/>
        </p:nvSpPr>
        <p:spPr>
          <a:xfrm>
            <a:off x="6876256" y="836712"/>
            <a:ext cx="216024" cy="936104"/>
          </a:xfrm>
          <a:prstGeom prst="downArrow">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84808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66" y="116632"/>
            <a:ext cx="6306338" cy="66247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ZoneTexte 3"/>
          <p:cNvSpPr txBox="1"/>
          <p:nvPr/>
        </p:nvSpPr>
        <p:spPr>
          <a:xfrm>
            <a:off x="6732240" y="1916832"/>
            <a:ext cx="2088232" cy="2062103"/>
          </a:xfrm>
          <a:prstGeom prst="rect">
            <a:avLst/>
          </a:prstGeom>
          <a:noFill/>
        </p:spPr>
        <p:txBody>
          <a:bodyPr wrap="square" rtlCol="0">
            <a:spAutoFit/>
          </a:bodyPr>
          <a:lstStyle/>
          <a:p>
            <a:pPr algn="ctr"/>
            <a:r>
              <a:rPr lang="fr-FR" sz="3200" dirty="0"/>
              <a:t>13 axes officiels ont été préconisés</a:t>
            </a:r>
          </a:p>
        </p:txBody>
      </p:sp>
      <p:sp>
        <p:nvSpPr>
          <p:cNvPr id="6" name="Rectangle 5"/>
          <p:cNvSpPr/>
          <p:nvPr/>
        </p:nvSpPr>
        <p:spPr>
          <a:xfrm>
            <a:off x="107504" y="260648"/>
            <a:ext cx="2880320" cy="864096"/>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Rectangle 6"/>
          <p:cNvSpPr/>
          <p:nvPr/>
        </p:nvSpPr>
        <p:spPr>
          <a:xfrm>
            <a:off x="107504" y="2132856"/>
            <a:ext cx="2880320" cy="864096"/>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Rectangle 7"/>
          <p:cNvSpPr/>
          <p:nvPr/>
        </p:nvSpPr>
        <p:spPr>
          <a:xfrm>
            <a:off x="3419872" y="4077072"/>
            <a:ext cx="2880320" cy="864096"/>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72200" y="476672"/>
            <a:ext cx="2664296" cy="3891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9"/>
          <p:cNvSpPr/>
          <p:nvPr/>
        </p:nvSpPr>
        <p:spPr>
          <a:xfrm>
            <a:off x="107504" y="1196752"/>
            <a:ext cx="2880320" cy="864096"/>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ZoneTexte 4"/>
          <p:cNvSpPr txBox="1"/>
          <p:nvPr/>
        </p:nvSpPr>
        <p:spPr>
          <a:xfrm>
            <a:off x="323528" y="11857"/>
            <a:ext cx="2808312" cy="215444"/>
          </a:xfrm>
          <a:prstGeom prst="rect">
            <a:avLst/>
          </a:prstGeom>
          <a:noFill/>
        </p:spPr>
        <p:txBody>
          <a:bodyPr wrap="square" rtlCol="0">
            <a:spAutoFit/>
          </a:bodyPr>
          <a:lstStyle/>
          <a:p>
            <a:r>
              <a:rPr lang="fr-FR" sz="800" dirty="0"/>
              <a:t>REP : Responsabilité Elargie du Producteur (Pollueur-Payeur)</a:t>
            </a:r>
          </a:p>
        </p:txBody>
      </p:sp>
    </p:spTree>
    <p:extLst>
      <p:ext uri="{BB962C8B-B14F-4D97-AF65-F5344CB8AC3E}">
        <p14:creationId xmlns:p14="http://schemas.microsoft.com/office/powerpoint/2010/main" val="3086694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0" grpId="0" animBg="1"/>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descr="Une image contenant réfrigérateur&#10;&#10;Description générée automatiquement">
            <a:extLst>
              <a:ext uri="{FF2B5EF4-FFF2-40B4-BE49-F238E27FC236}">
                <a16:creationId xmlns:a16="http://schemas.microsoft.com/office/drawing/2014/main" id="{DA1F4AE6-746D-4E04-BE3D-02652FEA34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565" y="1597812"/>
            <a:ext cx="9055332" cy="5093624"/>
          </a:xfrm>
          <a:prstGeom prst="rect">
            <a:avLst/>
          </a:prstGeom>
        </p:spPr>
      </p:pic>
      <p:sp>
        <p:nvSpPr>
          <p:cNvPr id="7" name="ZoneTexte 6">
            <a:extLst>
              <a:ext uri="{FF2B5EF4-FFF2-40B4-BE49-F238E27FC236}">
                <a16:creationId xmlns:a16="http://schemas.microsoft.com/office/drawing/2014/main" id="{7CB26AAF-703F-4060-93DE-1445ECFAFDBB}"/>
              </a:ext>
            </a:extLst>
          </p:cNvPr>
          <p:cNvSpPr txBox="1"/>
          <p:nvPr/>
        </p:nvSpPr>
        <p:spPr>
          <a:xfrm>
            <a:off x="141315" y="100062"/>
            <a:ext cx="8944495" cy="1200329"/>
          </a:xfrm>
          <a:prstGeom prst="rect">
            <a:avLst/>
          </a:prstGeom>
          <a:noFill/>
        </p:spPr>
        <p:txBody>
          <a:bodyPr wrap="square">
            <a:spAutoFit/>
          </a:bodyPr>
          <a:lstStyle/>
          <a:p>
            <a:r>
              <a:rPr lang="fr-FR" dirty="0"/>
              <a:t>Un déchet ménager est un </a:t>
            </a:r>
            <a:r>
              <a:rPr lang="fr-FR" b="1" dirty="0"/>
              <a:t>déchet issu de la vie quotidienne des ménages, de certaines collectivités et de certains commerçants</a:t>
            </a:r>
            <a:r>
              <a:rPr lang="fr-FR" dirty="0"/>
              <a:t>. C’est un déchet qu’un individu va produire tout au long de sa vie, sur son lieu d’habitation ou de travail, sans caractère dangereux pour l’homme ou l’environnement.</a:t>
            </a:r>
          </a:p>
        </p:txBody>
      </p:sp>
    </p:spTree>
    <p:extLst>
      <p:ext uri="{BB962C8B-B14F-4D97-AF65-F5344CB8AC3E}">
        <p14:creationId xmlns:p14="http://schemas.microsoft.com/office/powerpoint/2010/main" val="21997158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me 5">
            <a:extLst>
              <a:ext uri="{FF2B5EF4-FFF2-40B4-BE49-F238E27FC236}">
                <a16:creationId xmlns:a16="http://schemas.microsoft.com/office/drawing/2014/main" id="{A2EEA54E-84D1-4A2F-9F3F-664F506C13B5}"/>
              </a:ext>
            </a:extLst>
          </p:cNvPr>
          <p:cNvGraphicFramePr/>
          <p:nvPr>
            <p:extLst>
              <p:ext uri="{D42A27DB-BD31-4B8C-83A1-F6EECF244321}">
                <p14:modId xmlns:p14="http://schemas.microsoft.com/office/powerpoint/2010/main" val="3881507821"/>
              </p:ext>
            </p:extLst>
          </p:nvPr>
        </p:nvGraphicFramePr>
        <p:xfrm>
          <a:off x="347056" y="293730"/>
          <a:ext cx="8680565" cy="64728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317726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88C9B83F-64CD-41C1-925F-A08801FFD0B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9144001" cy="6866467"/>
            <a:chOff x="0" y="-8467"/>
            <a:chExt cx="12192000" cy="6866467"/>
          </a:xfrm>
        </p:grpSpPr>
        <p:cxnSp>
          <p:nvCxnSpPr>
            <p:cNvPr id="10" name="Straight Connector 9">
              <a:extLst>
                <a:ext uri="{FF2B5EF4-FFF2-40B4-BE49-F238E27FC236}">
                  <a16:creationId xmlns:a16="http://schemas.microsoft.com/office/drawing/2014/main" id="{E1655065-0BD7-4422-BEC0-4401E998090A}"/>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4DDD90AC-ABEC-4A76-9C9C-AD0A5F8FC7F2}"/>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2" name="Rectangle 23">
              <a:extLst>
                <a:ext uri="{FF2B5EF4-FFF2-40B4-BE49-F238E27FC236}">
                  <a16:creationId xmlns:a16="http://schemas.microsoft.com/office/drawing/2014/main" id="{21A8AFEF-EC50-4C0B-9C64-814B76C8209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Rectangle 25">
              <a:extLst>
                <a:ext uri="{FF2B5EF4-FFF2-40B4-BE49-F238E27FC236}">
                  <a16:creationId xmlns:a16="http://schemas.microsoft.com/office/drawing/2014/main" id="{CAFAA800-E117-4357-84E4-56B63EA03E3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Isosceles Triangle 13">
              <a:extLst>
                <a:ext uri="{FF2B5EF4-FFF2-40B4-BE49-F238E27FC236}">
                  <a16:creationId xmlns:a16="http://schemas.microsoft.com/office/drawing/2014/main" id="{8DDFC9F4-3B45-402D-8AD7-60B3F08ED75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Rectangle 27">
              <a:extLst>
                <a:ext uri="{FF2B5EF4-FFF2-40B4-BE49-F238E27FC236}">
                  <a16:creationId xmlns:a16="http://schemas.microsoft.com/office/drawing/2014/main" id="{F26A0854-FBE4-4587-B349-06BE192BD7F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28">
              <a:extLst>
                <a:ext uri="{FF2B5EF4-FFF2-40B4-BE49-F238E27FC236}">
                  <a16:creationId xmlns:a16="http://schemas.microsoft.com/office/drawing/2014/main" id="{54A9C4C6-FF7D-470E-BFCA-CE4F60A1F0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7" name="Rectangle 29">
              <a:extLst>
                <a:ext uri="{FF2B5EF4-FFF2-40B4-BE49-F238E27FC236}">
                  <a16:creationId xmlns:a16="http://schemas.microsoft.com/office/drawing/2014/main" id="{B1721EA8-4871-45D4-B78F-AE805A3004B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Isosceles Triangle 17">
              <a:extLst>
                <a:ext uri="{FF2B5EF4-FFF2-40B4-BE49-F238E27FC236}">
                  <a16:creationId xmlns:a16="http://schemas.microsoft.com/office/drawing/2014/main" id="{E5763971-E3A3-45C6-9BA8-2E032C7A55E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a:extLst>
                <a:ext uri="{FF2B5EF4-FFF2-40B4-BE49-F238E27FC236}">
                  <a16:creationId xmlns:a16="http://schemas.microsoft.com/office/drawing/2014/main" id="{32752E94-0E01-4AF5-A43A-F2FAD8737C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pic>
        <p:nvPicPr>
          <p:cNvPr id="4" name="Espace réservé du contenu 3">
            <a:hlinkClick r:id="rId2" action="ppaction://hlinkpres?slideindex=1&amp;slidetitle="/>
          </p:cNvPr>
          <p:cNvPicPr>
            <a:picLocks noGrp="1" noChangeAspect="1"/>
          </p:cNvPicPr>
          <p:nvPr>
            <p:ph idx="1"/>
          </p:nvPr>
        </p:nvPicPr>
        <p:blipFill rotWithShape="1">
          <a:blip r:embed="rId3">
            <a:extLst>
              <a:ext uri="{28A0092B-C50C-407E-A947-70E740481C1C}">
                <a14:useLocalDpi xmlns:a14="http://schemas.microsoft.com/office/drawing/2010/main" val="0"/>
              </a:ext>
            </a:extLst>
          </a:blip>
          <a:srcRect l="23127" r="27209" b="4886"/>
          <a:stretch/>
        </p:blipFill>
        <p:spPr>
          <a:xfrm>
            <a:off x="20" y="-1"/>
            <a:ext cx="4046200" cy="6858001"/>
          </a:xfrm>
          <a:custGeom>
            <a:avLst/>
            <a:gdLst/>
            <a:ahLst/>
            <a:cxnLst/>
            <a:rect l="l" t="t" r="r" b="b"/>
            <a:pathLst>
              <a:path w="5394960" h="6858000">
                <a:moveTo>
                  <a:pt x="842596" y="0"/>
                </a:moveTo>
                <a:lnTo>
                  <a:pt x="5394960" y="0"/>
                </a:lnTo>
                <a:lnTo>
                  <a:pt x="5394960" y="21851"/>
                </a:lnTo>
                <a:lnTo>
                  <a:pt x="4365943" y="6858000"/>
                </a:lnTo>
                <a:lnTo>
                  <a:pt x="0" y="6858000"/>
                </a:lnTo>
                <a:lnTo>
                  <a:pt x="0" y="5666154"/>
                </a:lnTo>
                <a:close/>
              </a:path>
            </a:pathLst>
          </a:custGeom>
        </p:spPr>
      </p:pic>
      <p:sp>
        <p:nvSpPr>
          <p:cNvPr id="2" name="Titre 1"/>
          <p:cNvSpPr>
            <a:spLocks noGrp="1"/>
          </p:cNvSpPr>
          <p:nvPr>
            <p:ph type="title"/>
          </p:nvPr>
        </p:nvSpPr>
        <p:spPr>
          <a:xfrm>
            <a:off x="4035422" y="1678665"/>
            <a:ext cx="2915879" cy="2372168"/>
          </a:xfrm>
        </p:spPr>
        <p:txBody>
          <a:bodyPr vert="horz" lIns="91440" tIns="45720" rIns="91440" bIns="45720" rtlCol="0" anchor="b">
            <a:normAutofit/>
          </a:bodyPr>
          <a:lstStyle/>
          <a:p>
            <a:pPr algn="r">
              <a:lnSpc>
                <a:spcPct val="90000"/>
              </a:lnSpc>
            </a:pPr>
            <a:r>
              <a:rPr lang="en-US" sz="3800" dirty="0"/>
              <a:t>Dans quelle benne ?</a:t>
            </a:r>
            <a:br>
              <a:rPr lang="en-US" sz="3800" dirty="0"/>
            </a:br>
            <a:endParaRPr lang="en-US" sz="3800" dirty="0"/>
          </a:p>
        </p:txBody>
      </p:sp>
    </p:spTree>
    <p:extLst>
      <p:ext uri="{BB962C8B-B14F-4D97-AF65-F5344CB8AC3E}">
        <p14:creationId xmlns:p14="http://schemas.microsoft.com/office/powerpoint/2010/main" val="40451889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ce réservé du contenu 3"/>
          <p:cNvGraphicFramePr>
            <a:graphicFrameLocks noGrp="1"/>
          </p:cNvGraphicFramePr>
          <p:nvPr>
            <p:ph idx="1"/>
            <p:extLst>
              <p:ext uri="{D42A27DB-BD31-4B8C-83A1-F6EECF244321}">
                <p14:modId xmlns:p14="http://schemas.microsoft.com/office/powerpoint/2010/main" val="2444228189"/>
              </p:ext>
            </p:extLst>
          </p:nvPr>
        </p:nvGraphicFramePr>
        <p:xfrm>
          <a:off x="179512" y="116633"/>
          <a:ext cx="8507288" cy="6662469"/>
        </p:xfrm>
        <a:graphic>
          <a:graphicData uri="http://schemas.openxmlformats.org/drawingml/2006/table">
            <a:tbl>
              <a:tblPr firstRow="1" bandRow="1">
                <a:tableStyleId>{5C22544A-7EE6-4342-B048-85BDC9FD1C3A}</a:tableStyleId>
              </a:tblPr>
              <a:tblGrid>
                <a:gridCol w="2126822">
                  <a:extLst>
                    <a:ext uri="{9D8B030D-6E8A-4147-A177-3AD203B41FA5}">
                      <a16:colId xmlns:a16="http://schemas.microsoft.com/office/drawing/2014/main" val="20000"/>
                    </a:ext>
                  </a:extLst>
                </a:gridCol>
                <a:gridCol w="2126822">
                  <a:extLst>
                    <a:ext uri="{9D8B030D-6E8A-4147-A177-3AD203B41FA5}">
                      <a16:colId xmlns:a16="http://schemas.microsoft.com/office/drawing/2014/main" val="20001"/>
                    </a:ext>
                  </a:extLst>
                </a:gridCol>
                <a:gridCol w="2126822">
                  <a:extLst>
                    <a:ext uri="{9D8B030D-6E8A-4147-A177-3AD203B41FA5}">
                      <a16:colId xmlns:a16="http://schemas.microsoft.com/office/drawing/2014/main" val="20002"/>
                    </a:ext>
                  </a:extLst>
                </a:gridCol>
                <a:gridCol w="2126822">
                  <a:extLst>
                    <a:ext uri="{9D8B030D-6E8A-4147-A177-3AD203B41FA5}">
                      <a16:colId xmlns:a16="http://schemas.microsoft.com/office/drawing/2014/main" val="20003"/>
                    </a:ext>
                  </a:extLst>
                </a:gridCol>
              </a:tblGrid>
              <a:tr h="627645">
                <a:tc>
                  <a:txBody>
                    <a:bodyPr/>
                    <a:lstStyle/>
                    <a:p>
                      <a:pPr algn="ctr"/>
                      <a:r>
                        <a:rPr lang="fr-FR" dirty="0"/>
                        <a:t>Inertes non dangereux</a:t>
                      </a:r>
                    </a:p>
                  </a:txBody>
                  <a:tcPr/>
                </a:tc>
                <a:tc>
                  <a:txBody>
                    <a:bodyPr/>
                    <a:lstStyle/>
                    <a:p>
                      <a:pPr algn="ctr"/>
                      <a:r>
                        <a:rPr lang="fr-FR" dirty="0"/>
                        <a:t>Non dangereux non inertes</a:t>
                      </a:r>
                    </a:p>
                  </a:txBody>
                  <a:tcPr/>
                </a:tc>
                <a:tc>
                  <a:txBody>
                    <a:bodyPr/>
                    <a:lstStyle/>
                    <a:p>
                      <a:pPr algn="ctr"/>
                      <a:r>
                        <a:rPr lang="fr-FR" dirty="0"/>
                        <a:t>Filières spécifiques</a:t>
                      </a:r>
                    </a:p>
                  </a:txBody>
                  <a:tcPr/>
                </a:tc>
                <a:tc>
                  <a:txBody>
                    <a:bodyPr/>
                    <a:lstStyle/>
                    <a:p>
                      <a:pPr algn="ctr"/>
                      <a:r>
                        <a:rPr lang="fr-FR" dirty="0"/>
                        <a:t>Déchets dangereux</a:t>
                      </a:r>
                    </a:p>
                  </a:txBody>
                  <a:tcPr/>
                </a:tc>
                <a:extLst>
                  <a:ext uri="{0D108BD9-81ED-4DB2-BD59-A6C34878D82A}">
                    <a16:rowId xmlns:a16="http://schemas.microsoft.com/office/drawing/2014/main" val="10000"/>
                  </a:ext>
                </a:extLst>
              </a:tr>
              <a:tr h="6022389">
                <a:tc>
                  <a:txBody>
                    <a:bodyPr/>
                    <a:lstStyle/>
                    <a:p>
                      <a:pPr algn="ctr"/>
                      <a:endParaRPr lang="fr-FR" dirty="0"/>
                    </a:p>
                  </a:txBody>
                  <a:tcPr/>
                </a:tc>
                <a:tc>
                  <a:txBody>
                    <a:bodyPr/>
                    <a:lstStyle/>
                    <a:p>
                      <a:pPr algn="ctr"/>
                      <a:endParaRPr lang="fr-FR" dirty="0"/>
                    </a:p>
                    <a:p>
                      <a:pPr algn="ctr"/>
                      <a:endParaRPr lang="fr-FR" dirty="0"/>
                    </a:p>
                    <a:p>
                      <a:pPr algn="ctr"/>
                      <a:endParaRPr lang="fr-FR" dirty="0"/>
                    </a:p>
                    <a:p>
                      <a:pPr algn="ctr"/>
                      <a:endParaRPr lang="fr-FR" dirty="0"/>
                    </a:p>
                    <a:p>
                      <a:pPr algn="ctr"/>
                      <a:endParaRPr lang="fr-FR" dirty="0"/>
                    </a:p>
                    <a:p>
                      <a:pPr algn="ctr"/>
                      <a:endParaRPr lang="fr-FR" dirty="0"/>
                    </a:p>
                    <a:p>
                      <a:pPr algn="ctr"/>
                      <a:endParaRPr lang="fr-FR" dirty="0"/>
                    </a:p>
                    <a:p>
                      <a:pPr algn="ctr"/>
                      <a:endParaRPr lang="fr-FR" dirty="0"/>
                    </a:p>
                    <a:p>
                      <a:pPr algn="ctr"/>
                      <a:endParaRPr lang="fr-FR" dirty="0"/>
                    </a:p>
                    <a:p>
                      <a:pPr algn="ctr"/>
                      <a:endParaRPr lang="fr-FR" dirty="0"/>
                    </a:p>
                    <a:p>
                      <a:pPr algn="ctr"/>
                      <a:endParaRPr lang="fr-FR" dirty="0"/>
                    </a:p>
                    <a:p>
                      <a:pPr algn="ctr"/>
                      <a:endParaRPr lang="fr-FR" dirty="0"/>
                    </a:p>
                    <a:p>
                      <a:pPr algn="ctr"/>
                      <a:endParaRPr lang="fr-FR" dirty="0"/>
                    </a:p>
                    <a:p>
                      <a:pPr algn="ctr"/>
                      <a:endParaRPr lang="fr-FR" dirty="0"/>
                    </a:p>
                    <a:p>
                      <a:pPr algn="ctr"/>
                      <a:endParaRPr lang="fr-FR" dirty="0"/>
                    </a:p>
                    <a:p>
                      <a:pPr algn="ctr"/>
                      <a:endParaRPr lang="fr-FR" dirty="0"/>
                    </a:p>
                  </a:txBody>
                  <a:tcPr/>
                </a:tc>
                <a:tc>
                  <a:txBody>
                    <a:bodyPr/>
                    <a:lstStyle/>
                    <a:p>
                      <a:pPr algn="ctr"/>
                      <a:endParaRPr lang="fr-FR" dirty="0"/>
                    </a:p>
                  </a:txBody>
                  <a:tcPr/>
                </a:tc>
                <a:tc>
                  <a:txBody>
                    <a:bodyPr/>
                    <a:lstStyle/>
                    <a:p>
                      <a:pPr algn="ctr"/>
                      <a:endParaRPr lang="fr-FR" dirty="0"/>
                    </a:p>
                  </a:txBody>
                  <a:tcPr/>
                </a:tc>
                <a:extLst>
                  <a:ext uri="{0D108BD9-81ED-4DB2-BD59-A6C34878D82A}">
                    <a16:rowId xmlns:a16="http://schemas.microsoft.com/office/drawing/2014/main" val="10001"/>
                  </a:ext>
                </a:extLst>
              </a:tr>
            </a:tbl>
          </a:graphicData>
        </a:graphic>
      </p:graphicFrame>
      <p:pic>
        <p:nvPicPr>
          <p:cNvPr id="5" name="Imag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66518" y="5013176"/>
            <a:ext cx="1499659" cy="1124744"/>
          </a:xfrm>
          <a:prstGeom prst="rect">
            <a:avLst/>
          </a:prstGeom>
        </p:spPr>
      </p:pic>
      <p:pic>
        <p:nvPicPr>
          <p:cNvPr id="6" name="Image 5"/>
          <p:cNvPicPr>
            <a:picLocks noChangeAspect="1"/>
          </p:cNvPicPr>
          <p:nvPr/>
        </p:nvPicPr>
        <p:blipFill rotWithShape="1">
          <a:blip r:embed="rId3">
            <a:extLst>
              <a:ext uri="{28A0092B-C50C-407E-A947-70E740481C1C}">
                <a14:useLocalDpi xmlns:a14="http://schemas.microsoft.com/office/drawing/2010/main" val="0"/>
              </a:ext>
            </a:extLst>
          </a:blip>
          <a:srcRect b="16012"/>
          <a:stretch/>
        </p:blipFill>
        <p:spPr>
          <a:xfrm>
            <a:off x="7120390" y="2492896"/>
            <a:ext cx="1191917" cy="1779294"/>
          </a:xfrm>
          <a:prstGeom prst="rect">
            <a:avLst/>
          </a:prstGeom>
        </p:spPr>
      </p:pic>
      <p:pic>
        <p:nvPicPr>
          <p:cNvPr id="7" name="Imag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948264" y="1052736"/>
            <a:ext cx="1536171" cy="1152128"/>
          </a:xfrm>
          <a:prstGeom prst="rect">
            <a:avLst/>
          </a:prstGeom>
        </p:spPr>
      </p:pic>
      <p:pic>
        <p:nvPicPr>
          <p:cNvPr id="8" name="Imag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94421" y="2636912"/>
            <a:ext cx="1536349" cy="2194652"/>
          </a:xfrm>
          <a:prstGeom prst="rect">
            <a:avLst/>
          </a:prstGeom>
        </p:spPr>
      </p:pic>
      <p:pic>
        <p:nvPicPr>
          <p:cNvPr id="9" name="Imag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12010" y="1066716"/>
            <a:ext cx="1518760" cy="1139070"/>
          </a:xfrm>
          <a:prstGeom prst="rect">
            <a:avLst/>
          </a:prstGeom>
        </p:spPr>
      </p:pic>
      <p:pic>
        <p:nvPicPr>
          <p:cNvPr id="10" name="Image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47805" y="5575548"/>
            <a:ext cx="1662925" cy="761000"/>
          </a:xfrm>
          <a:prstGeom prst="rect">
            <a:avLst/>
          </a:prstGeom>
        </p:spPr>
      </p:pic>
      <p:pic>
        <p:nvPicPr>
          <p:cNvPr id="11" name="Image 1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65979" y="3902636"/>
            <a:ext cx="1744751" cy="1308563"/>
          </a:xfrm>
          <a:prstGeom prst="rect">
            <a:avLst/>
          </a:prstGeom>
        </p:spPr>
      </p:pic>
      <p:pic>
        <p:nvPicPr>
          <p:cNvPr id="12" name="Image 1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65979" y="994364"/>
            <a:ext cx="1841075" cy="1185868"/>
          </a:xfrm>
          <a:prstGeom prst="rect">
            <a:avLst/>
          </a:prstGeom>
        </p:spPr>
      </p:pic>
      <p:pic>
        <p:nvPicPr>
          <p:cNvPr id="13" name="Image 1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58423" y="2492896"/>
            <a:ext cx="1656185" cy="1242139"/>
          </a:xfrm>
          <a:prstGeom prst="rect">
            <a:avLst/>
          </a:prstGeom>
        </p:spPr>
      </p:pic>
      <p:pic>
        <p:nvPicPr>
          <p:cNvPr id="14" name="Image 13"/>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614111" y="3533082"/>
            <a:ext cx="1667100" cy="739108"/>
          </a:xfrm>
          <a:prstGeom prst="rect">
            <a:avLst/>
          </a:prstGeom>
        </p:spPr>
      </p:pic>
      <p:pic>
        <p:nvPicPr>
          <p:cNvPr id="15" name="Image 14"/>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2932404" y="4427740"/>
            <a:ext cx="1077963" cy="807648"/>
          </a:xfrm>
          <a:prstGeom prst="rect">
            <a:avLst/>
          </a:prstGeom>
        </p:spPr>
      </p:pic>
      <p:pic>
        <p:nvPicPr>
          <p:cNvPr id="16" name="Image 15"/>
          <p:cNvPicPr>
            <a:picLocks noChangeAspect="1"/>
          </p:cNvPicPr>
          <p:nvPr/>
        </p:nvPicPr>
        <p:blipFill rotWithShape="1">
          <a:blip r:embed="rId13" cstate="print">
            <a:extLst>
              <a:ext uri="{28A0092B-C50C-407E-A947-70E740481C1C}">
                <a14:useLocalDpi xmlns:a14="http://schemas.microsoft.com/office/drawing/2010/main" val="0"/>
              </a:ext>
            </a:extLst>
          </a:blip>
          <a:srcRect l="29912"/>
          <a:stretch/>
        </p:blipFill>
        <p:spPr>
          <a:xfrm>
            <a:off x="2932405" y="5339999"/>
            <a:ext cx="1502762" cy="1426668"/>
          </a:xfrm>
          <a:prstGeom prst="rect">
            <a:avLst/>
          </a:prstGeom>
        </p:spPr>
      </p:pic>
      <p:pic>
        <p:nvPicPr>
          <p:cNvPr id="17" name="Image 16"/>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626125" y="2322498"/>
            <a:ext cx="1608527" cy="1060045"/>
          </a:xfrm>
          <a:prstGeom prst="rect">
            <a:avLst/>
          </a:prstGeom>
        </p:spPr>
      </p:pic>
      <p:pic>
        <p:nvPicPr>
          <p:cNvPr id="18" name="Image 17"/>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2620652" y="994364"/>
            <a:ext cx="1614000" cy="1210500"/>
          </a:xfrm>
          <a:prstGeom prst="rect">
            <a:avLst/>
          </a:prstGeom>
        </p:spPr>
      </p:pic>
    </p:spTree>
    <p:extLst>
      <p:ext uri="{BB962C8B-B14F-4D97-AF65-F5344CB8AC3E}">
        <p14:creationId xmlns:p14="http://schemas.microsoft.com/office/powerpoint/2010/main" val="4152300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12"/>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13"/>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10"/>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18"/>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17"/>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14"/>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nodeType="clickEffect">
                                  <p:stCondLst>
                                    <p:cond delay="0"/>
                                  </p:stCondLst>
                                  <p:childTnLst>
                                    <p:set>
                                      <p:cBhvr>
                                        <p:cTn id="41" dur="1" fill="hold">
                                          <p:stCondLst>
                                            <p:cond delay="0"/>
                                          </p:stCondLst>
                                        </p:cTn>
                                        <p:tgtEl>
                                          <p:spTgt spid="15"/>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nodeType="clickEffect">
                                  <p:stCondLst>
                                    <p:cond delay="0"/>
                                  </p:stCondLst>
                                  <p:childTnLst>
                                    <p:set>
                                      <p:cBhvr>
                                        <p:cTn id="45" dur="1" fill="hold">
                                          <p:stCondLst>
                                            <p:cond delay="0"/>
                                          </p:stCondLst>
                                        </p:cTn>
                                        <p:tgtEl>
                                          <p:spTgt spid="16"/>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nodeType="clickEffect">
                                  <p:stCondLst>
                                    <p:cond delay="0"/>
                                  </p:stCondLst>
                                  <p:childTnLst>
                                    <p:set>
                                      <p:cBhvr>
                                        <p:cTn id="49" dur="1" fill="hold">
                                          <p:stCondLst>
                                            <p:cond delay="0"/>
                                          </p:stCondLst>
                                        </p:cTn>
                                        <p:tgtEl>
                                          <p:spTgt spid="9"/>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nodeType="clickEffect">
                                  <p:stCondLst>
                                    <p:cond delay="0"/>
                                  </p:stCondLst>
                                  <p:childTnLst>
                                    <p:set>
                                      <p:cBhvr>
                                        <p:cTn id="53" dur="1" fill="hold">
                                          <p:stCondLst>
                                            <p:cond delay="0"/>
                                          </p:stCondLst>
                                        </p:cTn>
                                        <p:tgtEl>
                                          <p:spTgt spid="8"/>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nodeType="clickEffect">
                                  <p:stCondLst>
                                    <p:cond delay="0"/>
                                  </p:stCondLst>
                                  <p:childTnLst>
                                    <p:set>
                                      <p:cBhvr>
                                        <p:cTn id="57" dur="1" fill="hold">
                                          <p:stCondLst>
                                            <p:cond delay="0"/>
                                          </p:stCondLst>
                                        </p:cTn>
                                        <p:tgtEl>
                                          <p:spTgt spid="7"/>
                                        </p:tgtEl>
                                        <p:attrNameLst>
                                          <p:attrName>style.visibility</p:attrName>
                                        </p:attrNameLst>
                                      </p:cBhvr>
                                      <p:to>
                                        <p:strVal val="visible"/>
                                      </p:to>
                                    </p:set>
                                  </p:childTnLst>
                                </p:cTn>
                              </p:par>
                            </p:childTnLst>
                          </p:cTn>
                        </p:par>
                      </p:childTnLst>
                    </p:cTn>
                  </p:par>
                  <p:par>
                    <p:cTn id="58" fill="hold">
                      <p:stCondLst>
                        <p:cond delay="indefinite"/>
                      </p:stCondLst>
                      <p:childTnLst>
                        <p:par>
                          <p:cTn id="59" fill="hold">
                            <p:stCondLst>
                              <p:cond delay="0"/>
                            </p:stCondLst>
                            <p:childTnLst>
                              <p:par>
                                <p:cTn id="60" presetID="1" presetClass="entr" presetSubtype="0" fill="hold" nodeType="clickEffect">
                                  <p:stCondLst>
                                    <p:cond delay="0"/>
                                  </p:stCondLst>
                                  <p:childTnLst>
                                    <p:set>
                                      <p:cBhvr>
                                        <p:cTn id="61" dur="1" fill="hold">
                                          <p:stCondLst>
                                            <p:cond delay="0"/>
                                          </p:stCondLst>
                                        </p:cTn>
                                        <p:tgtEl>
                                          <p:spTgt spid="6"/>
                                        </p:tgtEl>
                                        <p:attrNameLst>
                                          <p:attrName>style.visibility</p:attrName>
                                        </p:attrNameLst>
                                      </p:cBhvr>
                                      <p:to>
                                        <p:strVal val="visible"/>
                                      </p:to>
                                    </p:set>
                                  </p:childTnLst>
                                </p:cTn>
                              </p:par>
                            </p:childTnLst>
                          </p:cTn>
                        </p:par>
                      </p:childTnLst>
                    </p:cTn>
                  </p:par>
                  <p:par>
                    <p:cTn id="62" fill="hold">
                      <p:stCondLst>
                        <p:cond delay="indefinite"/>
                      </p:stCondLst>
                      <p:childTnLst>
                        <p:par>
                          <p:cTn id="63" fill="hold">
                            <p:stCondLst>
                              <p:cond delay="0"/>
                            </p:stCondLst>
                            <p:childTnLst>
                              <p:par>
                                <p:cTn id="64" presetID="1" presetClass="entr" presetSubtype="0" fill="hold" nodeType="clickEffect">
                                  <p:stCondLst>
                                    <p:cond delay="0"/>
                                  </p:stCondLst>
                                  <p:childTnLst>
                                    <p:set>
                                      <p:cBhvr>
                                        <p:cTn id="65"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me 3">
            <a:extLst>
              <a:ext uri="{FF2B5EF4-FFF2-40B4-BE49-F238E27FC236}">
                <a16:creationId xmlns:a16="http://schemas.microsoft.com/office/drawing/2014/main" id="{144379C0-D6D4-4D8A-9FCA-F90F6B85E293}"/>
              </a:ext>
            </a:extLst>
          </p:cNvPr>
          <p:cNvGraphicFramePr/>
          <p:nvPr>
            <p:extLst>
              <p:ext uri="{D42A27DB-BD31-4B8C-83A1-F6EECF244321}">
                <p14:modId xmlns:p14="http://schemas.microsoft.com/office/powerpoint/2010/main" val="966971986"/>
              </p:ext>
            </p:extLst>
          </p:nvPr>
        </p:nvGraphicFramePr>
        <p:xfrm>
          <a:off x="-1456804" y="120129"/>
          <a:ext cx="5255720" cy="66131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Diagramme 6">
            <a:extLst>
              <a:ext uri="{FF2B5EF4-FFF2-40B4-BE49-F238E27FC236}">
                <a16:creationId xmlns:a16="http://schemas.microsoft.com/office/drawing/2014/main" id="{73A0DF9D-41A9-492C-AD9C-C38FC448A2B1}"/>
              </a:ext>
            </a:extLst>
          </p:cNvPr>
          <p:cNvGraphicFramePr/>
          <p:nvPr>
            <p:extLst>
              <p:ext uri="{D42A27DB-BD31-4B8C-83A1-F6EECF244321}">
                <p14:modId xmlns:p14="http://schemas.microsoft.com/office/powerpoint/2010/main" val="2548332293"/>
              </p:ext>
            </p:extLst>
          </p:nvPr>
        </p:nvGraphicFramePr>
        <p:xfrm>
          <a:off x="2240281" y="-822964"/>
          <a:ext cx="6720837" cy="846235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074839878"/>
      </p:ext>
    </p:extLst>
  </p:cSld>
  <p:clrMapOvr>
    <a:masterClrMapping/>
  </p:clrMapOvr>
</p:sld>
</file>

<file path=ppt/theme/theme1.xml><?xml version="1.0" encoding="utf-8"?>
<a:theme xmlns:a="http://schemas.openxmlformats.org/drawingml/2006/main" name="Facette">
  <a:themeElements>
    <a:clrScheme name="Facette">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te">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te">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otalTime>4</TotalTime>
  <Words>1027</Words>
  <Application>Microsoft Office PowerPoint</Application>
  <PresentationFormat>Affichage à l'écran (4:3)</PresentationFormat>
  <Paragraphs>96</Paragraphs>
  <Slides>26</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26</vt:i4>
      </vt:variant>
    </vt:vector>
  </HeadingPairs>
  <TitlesOfParts>
    <vt:vector size="31" baseType="lpstr">
      <vt:lpstr>Arial</vt:lpstr>
      <vt:lpstr>Trebuchet MS</vt:lpstr>
      <vt:lpstr>Wingdings</vt:lpstr>
      <vt:lpstr>Wingdings 3</vt:lpstr>
      <vt:lpstr>Facette</vt:lpstr>
      <vt:lpstr>La gestion des déchets</vt:lpstr>
      <vt:lpstr>Plan National des déchets</vt:lpstr>
      <vt:lpstr>Présentation PowerPoint</vt:lpstr>
      <vt:lpstr>Présentation PowerPoint</vt:lpstr>
      <vt:lpstr>Présentation PowerPoint</vt:lpstr>
      <vt:lpstr>Présentation PowerPoint</vt:lpstr>
      <vt:lpstr>Dans quelle benne ?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Les filières réglementaires</vt:lpstr>
      <vt:lpstr>Présentation PowerPoint</vt:lpstr>
      <vt:lpstr>Le tri des déchets en vidéo  (infographie Groupe PAPREC)</vt:lpstr>
      <vt:lpstr>Le tri des déchets en vidéo (Véolia)</vt:lpstr>
      <vt:lpstr>Déchetteries Classe 1 et 2 : déchets dangereux et déchets non inertes </vt:lpstr>
      <vt:lpstr>Déchetteries Classe 3 : déchets inertes </vt:lpstr>
      <vt:lpstr>Présentation PowerPoint</vt:lpstr>
      <vt:lpstr>Présentation PowerPoint</vt:lpstr>
      <vt:lpstr>Le bordereau de suivi des déchets de chantier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gestion des déchets</dc:title>
  <dc:creator>Cousin Hub</dc:creator>
  <cp:lastModifiedBy>Cousin Hub</cp:lastModifiedBy>
  <cp:revision>1</cp:revision>
  <dcterms:created xsi:type="dcterms:W3CDTF">2020-08-29T15:24:48Z</dcterms:created>
  <dcterms:modified xsi:type="dcterms:W3CDTF">2020-08-29T15:29:00Z</dcterms:modified>
</cp:coreProperties>
</file>